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303" r:id="rId3"/>
    <p:sldId id="290" r:id="rId4"/>
    <p:sldId id="330" r:id="rId5"/>
    <p:sldId id="267" r:id="rId6"/>
    <p:sldId id="331" r:id="rId7"/>
    <p:sldId id="332" r:id="rId8"/>
    <p:sldId id="333" r:id="rId9"/>
    <p:sldId id="334" r:id="rId10"/>
    <p:sldId id="319" r:id="rId11"/>
    <p:sldId id="335" r:id="rId12"/>
    <p:sldId id="336" r:id="rId13"/>
    <p:sldId id="326" r:id="rId14"/>
    <p:sldId id="337" r:id="rId15"/>
    <p:sldId id="312" r:id="rId16"/>
    <p:sldId id="272" r:id="rId17"/>
    <p:sldId id="30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3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t>4/26/2021</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4/26/2021</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4/26/2021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4/26/2021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4/26/2021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4/26/2021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4/26/2021</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hyperlink" Target="http://www.yogamaraescapes.com/" TargetMode="External"/><Relationship Id="rId4" Type="http://schemas.openxmlformats.org/officeDocument/2006/relationships/hyperlink" Target="mailto:yogamaraescapes@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1337" y="2156839"/>
            <a:ext cx="12629562" cy="1739347"/>
          </a:xfrm>
        </p:spPr>
        <p:txBody>
          <a:bodyPr>
            <a:normAutofit/>
          </a:bodyPr>
          <a:lstStyle/>
          <a:p>
            <a:pPr algn="r"/>
            <a:r>
              <a:rPr lang="en-GB" sz="3600" dirty="0">
                <a:latin typeface="Aquatico Light" panose="00000400000000000000" pitchFamily="50" charset="0"/>
              </a:rPr>
              <a:t>Yoga mara: </a:t>
            </a:r>
            <a:br>
              <a:rPr lang="en-GB" sz="3600" dirty="0">
                <a:latin typeface="Aquatico Light" panose="00000400000000000000" pitchFamily="50" charset="0"/>
              </a:rPr>
            </a:br>
            <a:r>
              <a:rPr lang="en-GB" sz="3600" dirty="0">
                <a:latin typeface="Aquatico Light" panose="00000400000000000000" pitchFamily="50" charset="0"/>
              </a:rPr>
              <a:t>Tailor Made wellness</a:t>
            </a:r>
            <a:endParaRPr lang="en-IE" sz="3600" dirty="0">
              <a:latin typeface="Aquatico Light" panose="00000400000000000000"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4320" y="5763159"/>
            <a:ext cx="1757680" cy="988695"/>
          </a:xfrm>
          <a:prstGeom prst="rect">
            <a:avLst/>
          </a:prstGeom>
        </p:spPr>
      </p:pic>
    </p:spTree>
    <p:extLst>
      <p:ext uri="{BB962C8B-B14F-4D97-AF65-F5344CB8AC3E}">
        <p14:creationId xmlns:p14="http://schemas.microsoft.com/office/powerpoint/2010/main" val="3432630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213870"/>
            <a:ext cx="12172950" cy="1508760"/>
          </a:xfrm>
        </p:spPr>
        <p:txBody>
          <a:bodyPr/>
          <a:lstStyle/>
          <a:p>
            <a:r>
              <a:rPr lang="en-GB" dirty="0">
                <a:latin typeface="Aquatico Light" panose="00000400000000000000" pitchFamily="50" charset="0"/>
              </a:rPr>
              <a:t>Mindful art therapy with yoga </a:t>
            </a:r>
            <a:r>
              <a:rPr lang="en-GB" dirty="0" err="1">
                <a:latin typeface="Aquatico Light" panose="00000400000000000000" pitchFamily="50" charset="0"/>
              </a:rPr>
              <a:t>mara</a:t>
            </a:r>
            <a:endParaRPr lang="en-IE" dirty="0">
              <a:latin typeface="Aquatico Light" panose="00000400000000000000"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6586" y="5791709"/>
            <a:ext cx="1515414" cy="852421"/>
          </a:xfrm>
          <a:prstGeom prst="rect">
            <a:avLst/>
          </a:prstGeom>
        </p:spPr>
      </p:pic>
      <p:sp>
        <p:nvSpPr>
          <p:cNvPr id="7" name="Rectangle 6">
            <a:extLst>
              <a:ext uri="{FF2B5EF4-FFF2-40B4-BE49-F238E27FC236}">
                <a16:creationId xmlns:a16="http://schemas.microsoft.com/office/drawing/2014/main" id="{62D4E9BB-DE27-4C7E-835F-F47A925D021D}"/>
              </a:ext>
            </a:extLst>
          </p:cNvPr>
          <p:cNvSpPr/>
          <p:nvPr/>
        </p:nvSpPr>
        <p:spPr>
          <a:xfrm>
            <a:off x="170815" y="2087513"/>
            <a:ext cx="5427345" cy="427809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quatico" panose="00000500000000000000" pitchFamily="50" charset="0"/>
                <a:ea typeface="+mn-ea"/>
                <a:cs typeface="+mn-cs"/>
              </a:rPr>
              <a:t>Mindful art therapy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b="0" i="0" u="none" strike="noStrike" kern="1200" cap="none" spc="0" normalizeH="0" baseline="0" noProof="0" dirty="0">
                <a:ln>
                  <a:noFill/>
                </a:ln>
                <a:solidFill>
                  <a:srgbClr val="FFFFFF"/>
                </a:solidFill>
                <a:effectLst/>
                <a:uLnTx/>
                <a:uFillTx/>
                <a:latin typeface="Corbel" panose="020B0503020204020204"/>
                <a:ea typeface="+mn-ea"/>
                <a:cs typeface="+mn-cs"/>
              </a:rPr>
              <a:t>Session with Brigid Nee,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rgbClr val="FFFFFF"/>
                </a:solidFill>
                <a:effectLst/>
                <a:uLnTx/>
                <a:uFillTx/>
                <a:latin typeface="Corbel" panose="020B0503020204020204"/>
                <a:ea typeface="+mn-ea"/>
                <a:cs typeface="+mn-cs"/>
              </a:rPr>
              <a:t>Art Psychotherapist BA (Hons), MA </a:t>
            </a:r>
            <a:r>
              <a:rPr kumimoji="0" lang="en-US" b="0" i="0" u="none" strike="noStrike" kern="1200" cap="none" spc="0" normalizeH="0" baseline="0" noProof="0" dirty="0">
                <a:ln>
                  <a:noFill/>
                </a:ln>
                <a:solidFill>
                  <a:srgbClr val="FFFFFF"/>
                </a:solidFill>
                <a:effectLst/>
                <a:uLnTx/>
                <a:uFillTx/>
                <a:latin typeface="Corbel" panose="020B0503020204020204"/>
                <a:ea typeface="+mn-ea"/>
                <a:cs typeface="+mn-cs"/>
              </a:rPr>
              <a:t>IACAT, IACAP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Corbel" panose="020B0503020204020204"/>
                <a:ea typeface="+mn-ea"/>
                <a:cs typeface="+mn-cs"/>
              </a:rPr>
              <a:t>Brigid has been qualified as an Art Psychotherapist for 6 years and is currently training as a Mindfulness Teacher.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Corbel" panose="020B0503020204020204"/>
                <a:ea typeface="+mn-ea"/>
                <a:cs typeface="+mn-cs"/>
              </a:rPr>
              <a:t>Through mindful art workshops participants are being gently introduced to this process of communicating through art making, whilst sparking joy at their creative capabilities. This workshop is suitable for anyone, no previous experience of art making is required. The end goal is not to create a beautiful work of art but to explore oneself through the process of creating.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b="0" i="0" u="none" strike="noStrike" kern="1200" cap="none" spc="0" normalizeH="0" baseline="0" noProof="0" dirty="0">
                <a:ln>
                  <a:noFill/>
                </a:ln>
                <a:solidFill>
                  <a:srgbClr val="FFFFFF"/>
                </a:solidFill>
                <a:effectLst/>
                <a:uLnTx/>
                <a:uFillTx/>
                <a:latin typeface="Corbel" panose="020B0503020204020204"/>
                <a:ea typeface="+mn-ea"/>
                <a:cs typeface="+mn-cs"/>
              </a:rPr>
              <a:t> </a:t>
            </a: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a:extLst>
              <a:ext uri="{FF2B5EF4-FFF2-40B4-BE49-F238E27FC236}">
                <a16:creationId xmlns:a16="http://schemas.microsoft.com/office/drawing/2014/main" id="{CFF4F4DE-280B-4B38-A240-A556DCB820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09" r="10341"/>
          <a:stretch/>
        </p:blipFill>
        <p:spPr bwMode="auto">
          <a:xfrm>
            <a:off x="5598160" y="1828800"/>
            <a:ext cx="659384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159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213870"/>
            <a:ext cx="12172950" cy="1508760"/>
          </a:xfrm>
        </p:spPr>
        <p:txBody>
          <a:bodyPr/>
          <a:lstStyle/>
          <a:p>
            <a:r>
              <a:rPr lang="en-GB" dirty="0">
                <a:latin typeface="Aquatico Light" panose="00000400000000000000" pitchFamily="50" charset="0"/>
              </a:rPr>
              <a:t>Nutritional wellness with yoga </a:t>
            </a:r>
            <a:r>
              <a:rPr lang="en-GB" dirty="0" err="1">
                <a:latin typeface="Aquatico Light" panose="00000400000000000000" pitchFamily="50" charset="0"/>
              </a:rPr>
              <a:t>mara</a:t>
            </a:r>
            <a:endParaRPr lang="en-IE" dirty="0">
              <a:latin typeface="Aquatico Light" panose="00000400000000000000"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6586" y="5791709"/>
            <a:ext cx="1515414" cy="852421"/>
          </a:xfrm>
          <a:prstGeom prst="rect">
            <a:avLst/>
          </a:prstGeom>
        </p:spPr>
      </p:pic>
      <p:sp>
        <p:nvSpPr>
          <p:cNvPr id="7" name="Rectangle 6">
            <a:extLst>
              <a:ext uri="{FF2B5EF4-FFF2-40B4-BE49-F238E27FC236}">
                <a16:creationId xmlns:a16="http://schemas.microsoft.com/office/drawing/2014/main" id="{62D4E9BB-DE27-4C7E-835F-F47A925D021D}"/>
              </a:ext>
            </a:extLst>
          </p:cNvPr>
          <p:cNvSpPr/>
          <p:nvPr/>
        </p:nvSpPr>
        <p:spPr>
          <a:xfrm>
            <a:off x="390525" y="2067613"/>
            <a:ext cx="5324475" cy="48320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quatico" panose="00000500000000000000" pitchFamily="50" charset="0"/>
                <a:ea typeface="+mn-ea"/>
                <a:cs typeface="+mn-cs"/>
              </a:rPr>
              <a:t>The Nutrition Guide: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FFFFFF"/>
                </a:solidFill>
                <a:effectLst/>
                <a:uLnTx/>
                <a:uFillTx/>
                <a:latin typeface="Corbel" panose="020B0503020204020204"/>
                <a:ea typeface="+mn-ea"/>
                <a:cs typeface="+mn-cs"/>
              </a:rPr>
              <a:t>Session with Professional Clinical</a:t>
            </a:r>
            <a:r>
              <a:rPr kumimoji="0" lang="en-IE" sz="2000" b="1" i="0" u="none" strike="noStrike" kern="1200" cap="none" spc="0" normalizeH="0" baseline="0" noProof="0" dirty="0">
                <a:ln>
                  <a:noFill/>
                </a:ln>
                <a:solidFill>
                  <a:srgbClr val="FFFFFF"/>
                </a:solidFill>
                <a:effectLst/>
                <a:uLnTx/>
                <a:uFillTx/>
                <a:latin typeface="Corbel" panose="020B0503020204020204"/>
                <a:ea typeface="+mn-ea"/>
                <a:cs typeface="+mn-cs"/>
              </a:rPr>
              <a:t> Nutritionist</a:t>
            </a:r>
            <a:r>
              <a:rPr kumimoji="0" lang="en-IE" sz="2000" b="0" i="0" u="none" strike="noStrike" kern="1200" cap="none" spc="0" normalizeH="0" baseline="0" noProof="0" dirty="0">
                <a:ln>
                  <a:noFill/>
                </a:ln>
                <a:solidFill>
                  <a:srgbClr val="FFFFFF"/>
                </a:solidFill>
                <a:effectLst/>
                <a:uLnTx/>
                <a:uFillTx/>
                <a:latin typeface="Corbel" panose="020B0503020204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FFFFFF"/>
                </a:solidFill>
                <a:effectLst/>
                <a:uLnTx/>
                <a:uFillTx/>
                <a:latin typeface="Corbel" panose="020B0503020204020204"/>
                <a:ea typeface="+mn-ea"/>
                <a:cs typeface="+mn-cs"/>
              </a:rPr>
              <a:t>Jessica O’ Dwyer.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orbel" panose="020B0503020204020204"/>
                <a:ea typeface="+mn-ea"/>
                <a:cs typeface="+mn-cs"/>
              </a:rPr>
              <a:t>Jessica, originally from Galway, has been living in London for the last few years practicing as a Clinical Educator at Genova Diagnostics and a Clinical Nutritionist at The London Clinic of Nutrition.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orbel" panose="020B0503020204020204"/>
                <a:ea typeface="+mn-ea"/>
                <a:cs typeface="+mn-cs"/>
              </a:rPr>
              <a:t>Jessica has a wealth of knowledge, experience and expertise in so many areas, including; gut health, hormonal imbalance, nutrition and preventative medicine.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4">
            <a:extLst>
              <a:ext uri="{FF2B5EF4-FFF2-40B4-BE49-F238E27FC236}">
                <a16:creationId xmlns:a16="http://schemas.microsoft.com/office/drawing/2014/main" id="{E7875034-E8E8-4E1B-B270-F865F625D6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81" r="5156"/>
          <a:stretch/>
        </p:blipFill>
        <p:spPr bwMode="auto">
          <a:xfrm>
            <a:off x="6029325" y="1808480"/>
            <a:ext cx="6162675" cy="504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740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213870"/>
            <a:ext cx="12172950" cy="1508760"/>
          </a:xfrm>
        </p:spPr>
        <p:txBody>
          <a:bodyPr/>
          <a:lstStyle/>
          <a:p>
            <a:r>
              <a:rPr lang="en-GB" dirty="0">
                <a:latin typeface="Aquatico Light" panose="00000400000000000000" pitchFamily="50" charset="0"/>
              </a:rPr>
              <a:t>Sustainability with yoga mara</a:t>
            </a:r>
            <a:endParaRPr lang="en-IE" dirty="0">
              <a:latin typeface="Aquatico Light" panose="00000400000000000000"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6586" y="5791709"/>
            <a:ext cx="1515414" cy="852421"/>
          </a:xfrm>
          <a:prstGeom prst="rect">
            <a:avLst/>
          </a:prstGeom>
        </p:spPr>
      </p:pic>
      <p:sp>
        <p:nvSpPr>
          <p:cNvPr id="7" name="Rectangle 6">
            <a:extLst>
              <a:ext uri="{FF2B5EF4-FFF2-40B4-BE49-F238E27FC236}">
                <a16:creationId xmlns:a16="http://schemas.microsoft.com/office/drawing/2014/main" id="{62D4E9BB-DE27-4C7E-835F-F47A925D021D}"/>
              </a:ext>
            </a:extLst>
          </p:cNvPr>
          <p:cNvSpPr/>
          <p:nvPr/>
        </p:nvSpPr>
        <p:spPr>
          <a:xfrm>
            <a:off x="171450" y="1962838"/>
            <a:ext cx="5324475" cy="4154984"/>
          </a:xfrm>
          <a:prstGeom prst="rect">
            <a:avLst/>
          </a:prstGeom>
        </p:spPr>
        <p:txBody>
          <a:bodyPr wrap="square">
            <a:spAutoFit/>
          </a:bodyPr>
          <a:lstStyle/>
          <a:p>
            <a:r>
              <a:rPr lang="en-IE" sz="2000" b="1" dirty="0"/>
              <a:t>Reducing plastic &amp; intro to zero waste </a:t>
            </a:r>
          </a:p>
          <a:p>
            <a:pPr marL="342900" indent="-342900">
              <a:buFont typeface="Arial" panose="020B0604020202020204" pitchFamily="34" charset="0"/>
              <a:buChar char="•"/>
            </a:pPr>
            <a:r>
              <a:rPr lang="en-IE" sz="2000" dirty="0"/>
              <a:t>With a background in marine biology &amp; ocean science Finn shares her first-hand experience of dealing with plastics in our oceans &amp; give tips and advice on how to greatly reduce plastic use &amp; food waste </a:t>
            </a:r>
          </a:p>
          <a:p>
            <a:pPr marL="285750" indent="-28575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IE" sz="2000" b="1" dirty="0"/>
              <a:t>Natural Skincare</a:t>
            </a:r>
          </a:p>
          <a:p>
            <a:pPr marL="342900" indent="-342900">
              <a:buFont typeface="Arial" panose="020B0604020202020204" pitchFamily="34" charset="0"/>
              <a:buChar char="•"/>
            </a:pPr>
            <a:r>
              <a:rPr lang="en-IE" sz="2000" dirty="0"/>
              <a:t>Tips &amp; tricks on incorporating natural skincare into your daily routine plus lots of simple recipes &amp; swaps you can make</a:t>
            </a:r>
            <a:r>
              <a:rPr lang="en-US" sz="2000" dirty="0"/>
              <a:t> </a:t>
            </a:r>
            <a:r>
              <a:rPr lang="en-IE" sz="2000" dirty="0"/>
              <a:t>yourself </a:t>
            </a:r>
          </a:p>
          <a:p>
            <a:endParaRPr lang="en-US" sz="2000"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076" name="Picture 4" descr="Engulfed in plastic: life is at risk in the planet's oceans">
            <a:extLst>
              <a:ext uri="{FF2B5EF4-FFF2-40B4-BE49-F238E27FC236}">
                <a16:creationId xmlns:a16="http://schemas.microsoft.com/office/drawing/2014/main" id="{E17BA0FE-8CF9-4D24-9B62-23E4AD42A1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47" r="32861"/>
          <a:stretch/>
        </p:blipFill>
        <p:spPr bwMode="auto">
          <a:xfrm>
            <a:off x="5760720" y="1818640"/>
            <a:ext cx="6431280" cy="503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908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3287"/>
            <a:ext cx="9784080" cy="1508760"/>
          </a:xfrm>
        </p:spPr>
        <p:txBody>
          <a:bodyPr>
            <a:normAutofit/>
          </a:bodyPr>
          <a:lstStyle/>
          <a:p>
            <a:r>
              <a:rPr lang="en-GB" sz="3600" dirty="0">
                <a:latin typeface="Aquatico Light" panose="00000400000000000000" pitchFamily="50" charset="0"/>
              </a:rPr>
              <a:t>Yoga mara virtual wellness</a:t>
            </a:r>
            <a:endParaRPr lang="en-IE" sz="3600" dirty="0">
              <a:latin typeface="Aquatico Light" panose="00000400000000000000"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6586" y="6005579"/>
            <a:ext cx="1515414" cy="852421"/>
          </a:xfrm>
          <a:prstGeom prst="rect">
            <a:avLst/>
          </a:prstGeom>
        </p:spPr>
      </p:pic>
      <p:sp>
        <p:nvSpPr>
          <p:cNvPr id="7" name="Rectangle 6">
            <a:extLst>
              <a:ext uri="{FF2B5EF4-FFF2-40B4-BE49-F238E27FC236}">
                <a16:creationId xmlns:a16="http://schemas.microsoft.com/office/drawing/2014/main" id="{62D4E9BB-DE27-4C7E-835F-F47A925D021D}"/>
              </a:ext>
            </a:extLst>
          </p:cNvPr>
          <p:cNvSpPr/>
          <p:nvPr/>
        </p:nvSpPr>
        <p:spPr>
          <a:xfrm>
            <a:off x="228600" y="1916495"/>
            <a:ext cx="5593079" cy="38164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quatico" panose="00000500000000000000" pitchFamily="50" charset="0"/>
                <a:ea typeface="+mn-ea"/>
                <a:cs typeface="+mn-cs"/>
              </a:rPr>
              <a:t>Virtual wellness offerings: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quatico" panose="00000500000000000000" pitchFamily="50" charset="0"/>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FFFF"/>
                </a:solidFill>
                <a:latin typeface="+mj-lt"/>
              </a:rPr>
              <a:t>Webinar based experiences: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FFFF"/>
                </a:solidFill>
                <a:latin typeface="+mj-lt"/>
              </a:rPr>
              <a:t>- The Brain Break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FFFF"/>
                </a:solidFill>
                <a:latin typeface="+mj-lt"/>
              </a:rPr>
              <a:t>- Open Body, Open Mind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FFFF"/>
                </a:solidFill>
                <a:latin typeface="+mj-lt"/>
              </a:rPr>
              <a:t>Live yoga flow</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FFFF"/>
                </a:solidFill>
                <a:latin typeface="+mj-lt"/>
              </a:rPr>
              <a:t>Live chair yoga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FFFFFF"/>
                </a:solidFill>
                <a:effectLst/>
                <a:uLnTx/>
                <a:uFillTx/>
                <a:latin typeface="+mj-lt"/>
                <a:ea typeface="+mn-ea"/>
                <a:cs typeface="+mn-cs"/>
              </a:rPr>
              <a:t>Live guided meditation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FFFFFF"/>
                </a:solidFill>
                <a:effectLst/>
                <a:uLnTx/>
                <a:uFillTx/>
                <a:latin typeface="+mj-lt"/>
                <a:ea typeface="+mn-ea"/>
                <a:cs typeface="+mn-cs"/>
              </a:rPr>
              <a:t>Mindful art therapy session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FFFF"/>
                </a:solidFill>
                <a:latin typeface="+mj-lt"/>
              </a:rPr>
              <a:t>Nutrition workshop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i="0" u="none" strike="noStrike" kern="1200" cap="none" spc="0" normalizeH="0" baseline="0" noProof="0" dirty="0">
              <a:ln>
                <a:noFill/>
              </a:ln>
              <a:solidFill>
                <a:srgbClr val="FFFFFF"/>
              </a:solidFill>
              <a:effectLst/>
              <a:uLnTx/>
              <a:uFillTx/>
              <a:latin typeface="+mj-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dirty="0">
              <a:ln>
                <a:noFill/>
              </a:ln>
              <a:solidFill>
                <a:srgbClr val="FFFFFF"/>
              </a:solidFill>
              <a:effectLst/>
              <a:uLnTx/>
              <a:uFillTx/>
              <a:latin typeface="Aquatico Light" panose="00000400000000000000" pitchFamily="50"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quatico Light" panose="00000400000000000000" pitchFamily="50" charset="0"/>
              <a:ea typeface="+mn-ea"/>
              <a:cs typeface="+mn-cs"/>
            </a:endParaRPr>
          </a:p>
        </p:txBody>
      </p:sp>
      <p:pic>
        <p:nvPicPr>
          <p:cNvPr id="5" name="Picture 4">
            <a:extLst>
              <a:ext uri="{FF2B5EF4-FFF2-40B4-BE49-F238E27FC236}">
                <a16:creationId xmlns:a16="http://schemas.microsoft.com/office/drawing/2014/main" id="{97C66470-163B-4BA4-AD06-79B0DDDC0D42}"/>
              </a:ext>
            </a:extLst>
          </p:cNvPr>
          <p:cNvPicPr>
            <a:picLocks noChangeAspect="1"/>
          </p:cNvPicPr>
          <p:nvPr/>
        </p:nvPicPr>
        <p:blipFill rotWithShape="1">
          <a:blip r:embed="rId3"/>
          <a:srcRect l="22363" t="15414" r="21498" b="5926"/>
          <a:stretch/>
        </p:blipFill>
        <p:spPr>
          <a:xfrm>
            <a:off x="5821680" y="1822046"/>
            <a:ext cx="6370319" cy="5035953"/>
          </a:xfrm>
          <a:prstGeom prst="rect">
            <a:avLst/>
          </a:prstGeom>
        </p:spPr>
      </p:pic>
    </p:spTree>
    <p:extLst>
      <p:ext uri="{BB962C8B-B14F-4D97-AF65-F5344CB8AC3E}">
        <p14:creationId xmlns:p14="http://schemas.microsoft.com/office/powerpoint/2010/main" val="3204697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1337" y="2156839"/>
            <a:ext cx="12629562" cy="1739347"/>
          </a:xfrm>
        </p:spPr>
        <p:txBody>
          <a:bodyPr>
            <a:normAutofit/>
          </a:bodyPr>
          <a:lstStyle/>
          <a:p>
            <a:pPr algn="r"/>
            <a:r>
              <a:rPr lang="en-GB" sz="3600" dirty="0">
                <a:latin typeface="Aquatico Light" panose="00000400000000000000" pitchFamily="50" charset="0"/>
              </a:rPr>
              <a:t>Yoga mara: </a:t>
            </a:r>
            <a:br>
              <a:rPr lang="en-GB" sz="3600" dirty="0">
                <a:latin typeface="Aquatico Light" panose="00000400000000000000" pitchFamily="50" charset="0"/>
              </a:rPr>
            </a:br>
            <a:r>
              <a:rPr lang="en-GB" sz="3600" dirty="0">
                <a:latin typeface="Aquatico Light" panose="00000400000000000000" pitchFamily="50" charset="0"/>
              </a:rPr>
              <a:t>Alternative wellness</a:t>
            </a:r>
            <a:endParaRPr lang="en-IE" sz="3600" dirty="0">
              <a:latin typeface="Aquatico Light" panose="00000400000000000000"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4320" y="5763159"/>
            <a:ext cx="1757680" cy="988695"/>
          </a:xfrm>
          <a:prstGeom prst="rect">
            <a:avLst/>
          </a:prstGeom>
        </p:spPr>
      </p:pic>
    </p:spTree>
    <p:extLst>
      <p:ext uri="{BB962C8B-B14F-4D97-AF65-F5344CB8AC3E}">
        <p14:creationId xmlns:p14="http://schemas.microsoft.com/office/powerpoint/2010/main" val="1995073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313287"/>
            <a:ext cx="11420475" cy="1508760"/>
          </a:xfrm>
        </p:spPr>
        <p:txBody>
          <a:bodyPr/>
          <a:lstStyle/>
          <a:p>
            <a:r>
              <a:rPr lang="en-GB" dirty="0">
                <a:latin typeface="Aquatico Light" panose="00000400000000000000" pitchFamily="50" charset="0"/>
              </a:rPr>
              <a:t>The zen hen with yoga </a:t>
            </a:r>
            <a:r>
              <a:rPr lang="en-GB" dirty="0" err="1">
                <a:latin typeface="Aquatico Light" panose="00000400000000000000" pitchFamily="50" charset="0"/>
              </a:rPr>
              <a:t>mara</a:t>
            </a:r>
            <a:r>
              <a:rPr lang="en-GB" dirty="0">
                <a:latin typeface="Aquatico Light" panose="00000400000000000000" pitchFamily="50" charset="0"/>
              </a:rPr>
              <a:t> </a:t>
            </a:r>
            <a:endParaRPr lang="en-IE" dirty="0">
              <a:latin typeface="Aquatico Light" panose="00000400000000000000"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5640" y="6140047"/>
            <a:ext cx="1276359" cy="717953"/>
          </a:xfrm>
          <a:prstGeom prst="rect">
            <a:avLst/>
          </a:prstGeom>
        </p:spPr>
      </p:pic>
      <p:sp>
        <p:nvSpPr>
          <p:cNvPr id="9" name="Rectangle 8">
            <a:extLst>
              <a:ext uri="{FF2B5EF4-FFF2-40B4-BE49-F238E27FC236}">
                <a16:creationId xmlns:a16="http://schemas.microsoft.com/office/drawing/2014/main" id="{C659AA3B-CB4D-4AAD-8FA3-D5C905F2AEF1}"/>
              </a:ext>
            </a:extLst>
          </p:cNvPr>
          <p:cNvSpPr/>
          <p:nvPr/>
        </p:nvSpPr>
        <p:spPr>
          <a:xfrm>
            <a:off x="208281" y="2001401"/>
            <a:ext cx="5163820" cy="53314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FFFFFF"/>
                </a:solidFill>
                <a:effectLst/>
                <a:uLnTx/>
                <a:uFillTx/>
                <a:latin typeface="Corbel" panose="020B0503020204020204"/>
                <a:ea typeface="+mn-ea"/>
                <a:cs typeface="+mn-cs"/>
              </a:rPr>
              <a:t>We at Yoga Mara believe that life is all about balance.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FFFFFF"/>
                </a:solidFill>
                <a:effectLst/>
                <a:uLnTx/>
                <a:uFillTx/>
                <a:latin typeface="Corbel" panose="020B0503020204020204"/>
                <a:ea typeface="+mn-ea"/>
                <a:cs typeface="+mn-cs"/>
              </a:rPr>
              <a:t>Who’s to say you can’t follow an invigorating yoga class with a prosecco fuelled game of Mr. and Mrs? Not us!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FFFFFF"/>
                </a:solidFill>
                <a:effectLst/>
                <a:uLnTx/>
                <a:uFillTx/>
                <a:latin typeface="Corbel" panose="020B0503020204020204"/>
                <a:ea typeface="+mn-ea"/>
                <a:cs typeface="+mn-cs"/>
              </a:rPr>
              <a:t>Join the Zen Hen movement and help restore balance (literally and figuratively) back into stressed brides and bridesmaids everywhere!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FFFFFF"/>
                </a:solidFill>
                <a:effectLst/>
                <a:uLnTx/>
                <a:uFillTx/>
                <a:latin typeface="Corbel" panose="020B0503020204020204"/>
                <a:ea typeface="+mn-ea"/>
                <a:cs typeface="+mn-cs"/>
              </a:rPr>
              <a:t>We’ll have you and your Hens </a:t>
            </a:r>
            <a:r>
              <a:rPr kumimoji="0" lang="en-IE" sz="2000" b="0" i="0" u="none" strike="noStrike" kern="1200" cap="none" spc="0" normalizeH="0" baseline="0" noProof="0" dirty="0" err="1">
                <a:ln>
                  <a:noFill/>
                </a:ln>
                <a:solidFill>
                  <a:srgbClr val="FFFFFF"/>
                </a:solidFill>
                <a:effectLst/>
                <a:uLnTx/>
                <a:uFillTx/>
                <a:latin typeface="Corbel" panose="020B0503020204020204"/>
                <a:ea typeface="+mn-ea"/>
                <a:cs typeface="+mn-cs"/>
              </a:rPr>
              <a:t>yoga’ing</a:t>
            </a:r>
            <a:r>
              <a:rPr kumimoji="0" lang="en-IE" sz="2000" b="0" i="0" u="none" strike="noStrike" kern="1200" cap="none" spc="0" normalizeH="0" baseline="0" noProof="0" dirty="0">
                <a:ln>
                  <a:noFill/>
                </a:ln>
                <a:solidFill>
                  <a:srgbClr val="FFFFFF"/>
                </a:solidFill>
                <a:effectLst/>
                <a:uLnTx/>
                <a:uFillTx/>
                <a:latin typeface="Corbel" panose="020B0503020204020204"/>
                <a:ea typeface="+mn-ea"/>
                <a:cs typeface="+mn-cs"/>
              </a:rPr>
              <a:t> to the </a:t>
            </a:r>
            <a:r>
              <a:rPr kumimoji="0" lang="en-IE" sz="2000" b="0" i="0" u="none" strike="noStrike" kern="1200" cap="none" spc="0" normalizeH="0" baseline="0" noProof="0" dirty="0" err="1">
                <a:ln>
                  <a:noFill/>
                </a:ln>
                <a:solidFill>
                  <a:srgbClr val="FFFFFF"/>
                </a:solidFill>
                <a:effectLst/>
                <a:uLnTx/>
                <a:uFillTx/>
                <a:latin typeface="Corbel" panose="020B0503020204020204"/>
                <a:ea typeface="+mn-ea"/>
                <a:cs typeface="+mn-cs"/>
              </a:rPr>
              <a:t>chessiest</a:t>
            </a:r>
            <a:r>
              <a:rPr kumimoji="0" lang="en-IE" sz="2000" b="0" i="0" u="none" strike="noStrike" kern="1200" cap="none" spc="0" normalizeH="0" baseline="0" noProof="0" dirty="0">
                <a:ln>
                  <a:noFill/>
                </a:ln>
                <a:solidFill>
                  <a:srgbClr val="FFFFFF"/>
                </a:solidFill>
                <a:effectLst/>
                <a:uLnTx/>
                <a:uFillTx/>
                <a:latin typeface="Corbel" panose="020B0503020204020204"/>
                <a:ea typeface="+mn-ea"/>
                <a:cs typeface="+mn-cs"/>
              </a:rPr>
              <a:t>, </a:t>
            </a:r>
            <a:r>
              <a:rPr kumimoji="0" lang="en-IE" sz="2000" b="0" i="0" u="none" strike="noStrike" kern="1200" cap="none" spc="0" normalizeH="0" baseline="0" noProof="0" dirty="0" err="1">
                <a:ln>
                  <a:noFill/>
                </a:ln>
                <a:solidFill>
                  <a:srgbClr val="FFFFFF"/>
                </a:solidFill>
                <a:effectLst/>
                <a:uLnTx/>
                <a:uFillTx/>
                <a:latin typeface="Corbel" panose="020B0503020204020204"/>
                <a:ea typeface="+mn-ea"/>
                <a:cs typeface="+mn-cs"/>
              </a:rPr>
              <a:t>girliest</a:t>
            </a:r>
            <a:r>
              <a:rPr kumimoji="0" lang="en-IE" sz="2000" b="0" i="0" u="none" strike="noStrike" kern="1200" cap="none" spc="0" normalizeH="0" baseline="0" noProof="0" dirty="0">
                <a:ln>
                  <a:noFill/>
                </a:ln>
                <a:solidFill>
                  <a:srgbClr val="FFFFFF"/>
                </a:solidFill>
                <a:effectLst/>
                <a:uLnTx/>
                <a:uFillTx/>
                <a:latin typeface="Corbel" panose="020B0503020204020204"/>
                <a:ea typeface="+mn-ea"/>
                <a:cs typeface="+mn-cs"/>
              </a:rPr>
              <a:t> playlist with lots of laughter, craic and wedding night prep stretching guaranteed!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A group of people in a room&#10;&#10;Description automatically generated">
            <a:extLst>
              <a:ext uri="{FF2B5EF4-FFF2-40B4-BE49-F238E27FC236}">
                <a16:creationId xmlns:a16="http://schemas.microsoft.com/office/drawing/2014/main" id="{D65B94AB-7D0A-437A-97C1-AF0DA5E82450}"/>
              </a:ext>
            </a:extLst>
          </p:cNvPr>
          <p:cNvPicPr>
            <a:picLocks noChangeAspect="1"/>
          </p:cNvPicPr>
          <p:nvPr/>
        </p:nvPicPr>
        <p:blipFill>
          <a:blip r:embed="rId3"/>
          <a:stretch>
            <a:fillRect/>
          </a:stretch>
        </p:blipFill>
        <p:spPr>
          <a:xfrm>
            <a:off x="5481033" y="1829435"/>
            <a:ext cx="6710966" cy="5028565"/>
          </a:xfrm>
          <a:prstGeom prst="rect">
            <a:avLst/>
          </a:prstGeom>
        </p:spPr>
      </p:pic>
    </p:spTree>
    <p:extLst>
      <p:ext uri="{BB962C8B-B14F-4D97-AF65-F5344CB8AC3E}">
        <p14:creationId xmlns:p14="http://schemas.microsoft.com/office/powerpoint/2010/main" val="4083027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313287"/>
            <a:ext cx="11420475" cy="1508760"/>
          </a:xfrm>
        </p:spPr>
        <p:txBody>
          <a:bodyPr/>
          <a:lstStyle/>
          <a:p>
            <a:r>
              <a:rPr lang="en-GB" dirty="0">
                <a:latin typeface="Aquatico Light" panose="00000400000000000000" pitchFamily="50" charset="0"/>
              </a:rPr>
              <a:t>Wedding wellness with yoga </a:t>
            </a:r>
            <a:r>
              <a:rPr lang="en-GB" dirty="0" err="1">
                <a:latin typeface="Aquatico Light" panose="00000400000000000000" pitchFamily="50" charset="0"/>
              </a:rPr>
              <a:t>mara</a:t>
            </a:r>
            <a:r>
              <a:rPr lang="en-GB" dirty="0">
                <a:latin typeface="Aquatico Light" panose="00000400000000000000" pitchFamily="50" charset="0"/>
              </a:rPr>
              <a:t> </a:t>
            </a:r>
            <a:endParaRPr lang="en-IE" dirty="0">
              <a:latin typeface="Aquatico Light" panose="00000400000000000000"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5640" y="6140047"/>
            <a:ext cx="1276359" cy="717953"/>
          </a:xfrm>
          <a:prstGeom prst="rect">
            <a:avLst/>
          </a:prstGeom>
        </p:spPr>
      </p:pic>
      <p:sp>
        <p:nvSpPr>
          <p:cNvPr id="7" name="Rectangle 6">
            <a:extLst>
              <a:ext uri="{FF2B5EF4-FFF2-40B4-BE49-F238E27FC236}">
                <a16:creationId xmlns:a16="http://schemas.microsoft.com/office/drawing/2014/main" id="{62D4E9BB-DE27-4C7E-835F-F47A925D021D}"/>
              </a:ext>
            </a:extLst>
          </p:cNvPr>
          <p:cNvSpPr/>
          <p:nvPr/>
        </p:nvSpPr>
        <p:spPr>
          <a:xfrm>
            <a:off x="228599" y="1822045"/>
            <a:ext cx="5457825" cy="524759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700" b="1" i="0" u="none" strike="noStrike" kern="1200" cap="none" spc="0" normalizeH="0" baseline="0" noProof="0" dirty="0">
                <a:ln>
                  <a:noFill/>
                </a:ln>
                <a:solidFill>
                  <a:srgbClr val="FFFFFF"/>
                </a:solidFill>
                <a:effectLst/>
                <a:uLnTx/>
                <a:uFillTx/>
                <a:latin typeface="Aquatico" panose="00000500000000000000" pitchFamily="50" charset="0"/>
                <a:ea typeface="+mn-ea"/>
                <a:cs typeface="+mn-cs"/>
              </a:rPr>
              <a:t>Bridal Party Yoga Class: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400" b="1" i="0" u="none" strike="noStrike" kern="1200" cap="none" spc="0" normalizeH="0" baseline="0" noProof="0" dirty="0">
                <a:ln>
                  <a:noFill/>
                </a:ln>
                <a:solidFill>
                  <a:srgbClr val="FFFFFF"/>
                </a:solidFill>
                <a:effectLst/>
                <a:uLnTx/>
                <a:uFillTx/>
                <a:latin typeface="Aquatico Light" panose="00000400000000000000" pitchFamily="50" charset="0"/>
                <a:ea typeface="+mn-ea"/>
                <a:cs typeface="+mn-cs"/>
              </a:rPr>
              <a:t>with 2 x qualified yoga instructors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E" sz="1700" b="1" i="0" u="none" strike="noStrike" kern="1200" cap="none" spc="0" normalizeH="0" baseline="0" noProof="0" dirty="0">
              <a:ln>
                <a:noFill/>
              </a:ln>
              <a:solidFill>
                <a:srgbClr val="FFFFFF"/>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700" b="1" i="0" u="none" strike="noStrike" kern="1200" cap="none" spc="0" normalizeH="0" baseline="0" noProof="0" dirty="0">
                <a:ln>
                  <a:noFill/>
                </a:ln>
                <a:solidFill>
                  <a:srgbClr val="FFFFFF"/>
                </a:solidFill>
                <a:effectLst/>
                <a:uLnTx/>
                <a:uFillTx/>
                <a:latin typeface="Aquatico" panose="00000500000000000000" pitchFamily="50" charset="0"/>
                <a:ea typeface="+mn-ea"/>
                <a:cs typeface="+mn-cs"/>
              </a:rPr>
              <a:t>The Night Before: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700" b="0" i="0" u="none" strike="noStrike" kern="1200" cap="none" spc="0" normalizeH="0" baseline="0" noProof="0" dirty="0">
                <a:ln>
                  <a:noFill/>
                </a:ln>
                <a:solidFill>
                  <a:srgbClr val="FFFFFF"/>
                </a:solidFill>
                <a:effectLst/>
                <a:uLnTx/>
                <a:uFillTx/>
                <a:latin typeface="Corbel" panose="020B0503020204020204"/>
                <a:ea typeface="+mn-ea"/>
                <a:cs typeface="+mn-cs"/>
              </a:rPr>
              <a:t>A gentle flow yoga class followed by head massage using </a:t>
            </a:r>
            <a:r>
              <a:rPr kumimoji="0" lang="en-IE" sz="1700" b="0" i="0" u="none" strike="noStrike" kern="1200" cap="none" spc="0" normalizeH="0" baseline="0" noProof="0" dirty="0" err="1">
                <a:ln>
                  <a:noFill/>
                </a:ln>
                <a:solidFill>
                  <a:srgbClr val="FFFFFF"/>
                </a:solidFill>
                <a:effectLst/>
                <a:uLnTx/>
                <a:uFillTx/>
                <a:latin typeface="Corbel" panose="020B0503020204020204"/>
                <a:ea typeface="+mn-ea"/>
                <a:cs typeface="+mn-cs"/>
              </a:rPr>
              <a:t>doTERRA</a:t>
            </a:r>
            <a:r>
              <a:rPr kumimoji="0" lang="en-IE" sz="1700" b="0" i="0" u="none" strike="noStrike" kern="1200" cap="none" spc="0" normalizeH="0" baseline="0" noProof="0" dirty="0">
                <a:ln>
                  <a:noFill/>
                </a:ln>
                <a:solidFill>
                  <a:srgbClr val="FFFFFF"/>
                </a:solidFill>
                <a:effectLst/>
                <a:uLnTx/>
                <a:uFillTx/>
                <a:latin typeface="Corbel" panose="020B0503020204020204"/>
                <a:ea typeface="+mn-ea"/>
                <a:cs typeface="+mn-cs"/>
              </a:rPr>
              <a:t> Essential Oils &amp; Yoga </a:t>
            </a:r>
            <a:r>
              <a:rPr kumimoji="0" lang="en-IE" sz="1700" b="0" i="0" u="none" strike="noStrike" kern="1200" cap="none" spc="0" normalizeH="0" baseline="0" noProof="0" dirty="0" err="1">
                <a:ln>
                  <a:noFill/>
                </a:ln>
                <a:solidFill>
                  <a:srgbClr val="FFFFFF"/>
                </a:solidFill>
                <a:effectLst/>
                <a:uLnTx/>
                <a:uFillTx/>
                <a:latin typeface="Corbel" panose="020B0503020204020204"/>
                <a:ea typeface="+mn-ea"/>
                <a:cs typeface="+mn-cs"/>
              </a:rPr>
              <a:t>Nidra</a:t>
            </a:r>
            <a:r>
              <a:rPr kumimoji="0" lang="en-IE" sz="1700" b="0" i="0" u="none" strike="noStrike" kern="1200" cap="none" spc="0" normalizeH="0" baseline="0" noProof="0" dirty="0">
                <a:ln>
                  <a:noFill/>
                </a:ln>
                <a:solidFill>
                  <a:srgbClr val="FFFFFF"/>
                </a:solidFill>
                <a:effectLst/>
                <a:uLnTx/>
                <a:uFillTx/>
                <a:latin typeface="Corbel" panose="020B0503020204020204"/>
                <a:ea typeface="+mn-ea"/>
                <a:cs typeface="+mn-cs"/>
              </a:rPr>
              <a:t> for the bride and bridal party to calm any pre-wedding nerves and promote a blissful sleep.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FFFFFF"/>
              </a:solidFill>
              <a:effectLst/>
              <a:uLnTx/>
              <a:uFillTx/>
              <a:latin typeface="Calibri" panose="020F0502020204030204" pitchFamily="34"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FFFF"/>
                </a:solidFill>
                <a:effectLst/>
                <a:uLnTx/>
                <a:uFillTx/>
                <a:latin typeface="Aquatico" panose="00000500000000000000" pitchFamily="50" charset="0"/>
                <a:ea typeface="+mn-ea"/>
                <a:cs typeface="Times New Roman" panose="02020603050405020304" pitchFamily="18" charset="0"/>
              </a:rPr>
              <a:t>The Morning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alibri" panose="020F0502020204030204" pitchFamily="34" charset="0"/>
                <a:ea typeface="+mn-ea"/>
                <a:cs typeface="Times New Roman" panose="02020603050405020304" pitchFamily="18" charset="0"/>
              </a:rPr>
              <a:t>Invigorating yoga flow class for the Bridal Party on the morning of the big day!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Calibri" panose="020F0502020204030204" pitchFamily="34" charset="0"/>
              <a:ea typeface="+mn-ea"/>
              <a:cs typeface="Times New Roman" panose="02020603050405020304" pitchFamily="18" charset="0"/>
            </a:endParaRPr>
          </a:p>
          <a:p>
            <a:pPr lvl="0">
              <a:defRPr/>
            </a:pPr>
            <a:r>
              <a:rPr lang="en-IE" sz="1600" b="1" dirty="0">
                <a:solidFill>
                  <a:srgbClr val="FFFFFF"/>
                </a:solidFill>
                <a:latin typeface="Aquatico" panose="00000500000000000000" pitchFamily="50" charset="0"/>
              </a:rPr>
              <a:t>Day 2 Yoga for wedding guests: </a:t>
            </a:r>
            <a:endParaRPr lang="en-US" sz="1600" dirty="0">
              <a:solidFill>
                <a:srgbClr val="FFFFFF"/>
              </a:solidFill>
              <a:latin typeface="Aquatico" panose="00000500000000000000" pitchFamily="50" charset="0"/>
              <a:ea typeface="Calibri" panose="020F0502020204030204" pitchFamily="34" charset="0"/>
              <a:cs typeface="Times New Roman" panose="02020603050405020304" pitchFamily="18" charset="0"/>
            </a:endParaRPr>
          </a:p>
          <a:p>
            <a:pPr lvl="0">
              <a:defRPr/>
            </a:pPr>
            <a:r>
              <a:rPr lang="en-IE" sz="1400" b="1" dirty="0">
                <a:solidFill>
                  <a:srgbClr val="FFFFFF"/>
                </a:solidFill>
                <a:latin typeface="Aquatico Light" panose="00000400000000000000" pitchFamily="50" charset="0"/>
              </a:rPr>
              <a:t>with 2 x qualified yoga instructors</a:t>
            </a:r>
          </a:p>
          <a:p>
            <a:pPr lvl="0">
              <a:defRPr/>
            </a:pPr>
            <a:endParaRPr lang="en-US" dirty="0">
              <a:solidFill>
                <a:srgbClr val="FFFFFF"/>
              </a:solidFill>
              <a:cs typeface="Times New Roman" panose="02020603050405020304" pitchFamily="18" charset="0"/>
            </a:endParaRPr>
          </a:p>
          <a:p>
            <a:pPr lvl="0">
              <a:defRPr/>
            </a:pPr>
            <a:r>
              <a:rPr lang="en-US" dirty="0">
                <a:solidFill>
                  <a:srgbClr val="FFFFFF"/>
                </a:solidFill>
                <a:cs typeface="Times New Roman" panose="02020603050405020304" pitchFamily="18" charset="0"/>
              </a:rPr>
              <a:t>Begin the day with the new Mr. &amp; Mrs. with a detoxifying and rejuvenating yoga class. </a:t>
            </a:r>
            <a:endParaRPr lang="en-US" sz="1600" dirty="0">
              <a:solidFill>
                <a:srgbClr val="FFFFFF"/>
              </a:solidFill>
              <a:latin typeface="Calibri" panose="020F0502020204030204" pitchFamily="34" charset="0"/>
              <a:cs typeface="Times New Roman" panose="02020603050405020304" pitchFamily="18" charset="0"/>
            </a:endParaRPr>
          </a:p>
          <a:p>
            <a:pPr lvl="0">
              <a:defRPr/>
            </a:pPr>
            <a:r>
              <a:rPr lang="en-IE" sz="1600" dirty="0">
                <a:solidFill>
                  <a:srgbClr val="FFFFFF"/>
                </a:solidFill>
              </a:rPr>
              <a:t> </a:t>
            </a:r>
            <a:endParaRPr lang="en-US" sz="1600" dirty="0">
              <a:solidFill>
                <a:srgbClr val="FFFFF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026" name="Picture 2">
            <a:extLst>
              <a:ext uri="{FF2B5EF4-FFF2-40B4-BE49-F238E27FC236}">
                <a16:creationId xmlns:a16="http://schemas.microsoft.com/office/drawing/2014/main" id="{4DA6AAD8-FA52-4173-8598-091F07210D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61" r="7733"/>
          <a:stretch/>
        </p:blipFill>
        <p:spPr bwMode="auto">
          <a:xfrm>
            <a:off x="5686424" y="1822046"/>
            <a:ext cx="6500496" cy="5035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265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919" y="322812"/>
            <a:ext cx="9784080" cy="1508760"/>
          </a:xfrm>
        </p:spPr>
        <p:txBody>
          <a:bodyPr/>
          <a:lstStyle/>
          <a:p>
            <a:pPr algn="ctr"/>
            <a:r>
              <a:rPr lang="en-GB" dirty="0">
                <a:latin typeface="Aquatico Light" panose="00000400000000000000" pitchFamily="50" charset="0"/>
              </a:rPr>
              <a:t>Contact us: </a:t>
            </a:r>
            <a:endParaRPr lang="en-IE" dirty="0">
              <a:latin typeface="Aquatico Light" panose="00000400000000000000" pitchFamily="50" charset="0"/>
            </a:endParaRPr>
          </a:p>
        </p:txBody>
      </p:sp>
      <p:pic>
        <p:nvPicPr>
          <p:cNvPr id="14" name="Picture 13" descr="A person standing on top of a sandy beach&#10;&#10;Description automatically generated">
            <a:extLst>
              <a:ext uri="{FF2B5EF4-FFF2-40B4-BE49-F238E27FC236}">
                <a16:creationId xmlns:a16="http://schemas.microsoft.com/office/drawing/2014/main" id="{D00A1AA6-3EE5-45AC-8409-E338D7DAF07C}"/>
              </a:ext>
            </a:extLst>
          </p:cNvPr>
          <p:cNvPicPr>
            <a:picLocks noChangeAspect="1"/>
          </p:cNvPicPr>
          <p:nvPr/>
        </p:nvPicPr>
        <p:blipFill rotWithShape="1">
          <a:blip r:embed="rId2"/>
          <a:srcRect t="8632" b="18074"/>
          <a:stretch/>
        </p:blipFill>
        <p:spPr>
          <a:xfrm>
            <a:off x="0" y="1831572"/>
            <a:ext cx="12192000" cy="50264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226" y="3599054"/>
            <a:ext cx="1515414" cy="852421"/>
          </a:xfrm>
          <a:prstGeom prst="rect">
            <a:avLst/>
          </a:prstGeom>
        </p:spPr>
      </p:pic>
      <p:sp>
        <p:nvSpPr>
          <p:cNvPr id="3" name="TextBox 2">
            <a:extLst>
              <a:ext uri="{FF2B5EF4-FFF2-40B4-BE49-F238E27FC236}">
                <a16:creationId xmlns:a16="http://schemas.microsoft.com/office/drawing/2014/main" id="{063AA4D5-3AE3-4D0F-8D4C-AB362FE7BA55}"/>
              </a:ext>
            </a:extLst>
          </p:cNvPr>
          <p:cNvSpPr txBox="1"/>
          <p:nvPr/>
        </p:nvSpPr>
        <p:spPr>
          <a:xfrm>
            <a:off x="2056359" y="2140003"/>
            <a:ext cx="8077200" cy="1200329"/>
          </a:xfrm>
          <a:prstGeom prst="rect">
            <a:avLst/>
          </a:prstGeom>
          <a:noFill/>
        </p:spPr>
        <p:txBody>
          <a:bodyPr wrap="square" rtlCol="0">
            <a:spAutoFit/>
          </a:bodyPr>
          <a:lstStyle/>
          <a:p>
            <a:pPr algn="ctr"/>
            <a:r>
              <a:rPr lang="en-US" dirty="0"/>
              <a:t>Contact: Hannah Healy</a:t>
            </a:r>
          </a:p>
          <a:p>
            <a:pPr algn="ctr"/>
            <a:r>
              <a:rPr lang="en-US" dirty="0"/>
              <a:t>Email: </a:t>
            </a:r>
            <a:r>
              <a:rPr lang="en-US" dirty="0">
                <a:hlinkClick r:id="rId4">
                  <a:extLst>
                    <a:ext uri="{A12FA001-AC4F-418D-AE19-62706E023703}">
                      <ahyp:hlinkClr xmlns:ahyp="http://schemas.microsoft.com/office/drawing/2018/hyperlinkcolor" val="tx"/>
                    </a:ext>
                  </a:extLst>
                </a:hlinkClick>
              </a:rPr>
              <a:t>yogamaraescapes@gmail.com</a:t>
            </a:r>
            <a:endParaRPr lang="en-US" dirty="0"/>
          </a:p>
          <a:p>
            <a:pPr algn="ctr"/>
            <a:r>
              <a:rPr lang="en-US" dirty="0"/>
              <a:t>Phone: +353 85 204 2364</a:t>
            </a:r>
          </a:p>
          <a:p>
            <a:pPr algn="ctr"/>
            <a:r>
              <a:rPr lang="en-US" dirty="0"/>
              <a:t>Website: </a:t>
            </a:r>
            <a:r>
              <a:rPr lang="en-US" dirty="0">
                <a:hlinkClick r:id="rId5">
                  <a:extLst>
                    <a:ext uri="{A12FA001-AC4F-418D-AE19-62706E023703}">
                      <ahyp:hlinkClr xmlns:ahyp="http://schemas.microsoft.com/office/drawing/2018/hyperlinkcolor" val="tx"/>
                    </a:ext>
                  </a:extLst>
                </a:hlinkClick>
              </a:rPr>
              <a:t>www.yogamaraescapes.com</a:t>
            </a:r>
            <a:r>
              <a:rPr lang="en-US" dirty="0"/>
              <a:t> </a:t>
            </a:r>
          </a:p>
        </p:txBody>
      </p:sp>
    </p:spTree>
    <p:extLst>
      <p:ext uri="{BB962C8B-B14F-4D97-AF65-F5344CB8AC3E}">
        <p14:creationId xmlns:p14="http://schemas.microsoft.com/office/powerpoint/2010/main" val="1155661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294237"/>
            <a:ext cx="9784080" cy="1508760"/>
          </a:xfrm>
        </p:spPr>
        <p:txBody>
          <a:bodyPr>
            <a:normAutofit/>
          </a:bodyPr>
          <a:lstStyle/>
          <a:p>
            <a:pPr algn="ctr"/>
            <a:r>
              <a:rPr lang="en-GB" sz="3600" dirty="0">
                <a:latin typeface="Aquatico Light" panose="00000400000000000000" pitchFamily="50" charset="0"/>
              </a:rPr>
              <a:t>Introducing yoga mara</a:t>
            </a:r>
            <a:endParaRPr lang="en-IE" sz="3600" dirty="0">
              <a:latin typeface="Aquatico Light" panose="00000400000000000000"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6586" y="6005579"/>
            <a:ext cx="1515414" cy="852421"/>
          </a:xfrm>
          <a:prstGeom prst="rect">
            <a:avLst/>
          </a:prstGeom>
        </p:spPr>
      </p:pic>
      <p:sp>
        <p:nvSpPr>
          <p:cNvPr id="7" name="Rectangle 6">
            <a:extLst>
              <a:ext uri="{FF2B5EF4-FFF2-40B4-BE49-F238E27FC236}">
                <a16:creationId xmlns:a16="http://schemas.microsoft.com/office/drawing/2014/main" id="{62D4E9BB-DE27-4C7E-835F-F47A925D021D}"/>
              </a:ext>
            </a:extLst>
          </p:cNvPr>
          <p:cNvSpPr/>
          <p:nvPr/>
        </p:nvSpPr>
        <p:spPr>
          <a:xfrm>
            <a:off x="228600" y="1983170"/>
            <a:ext cx="5534025" cy="4801314"/>
          </a:xfrm>
          <a:prstGeom prst="rect">
            <a:avLst/>
          </a:prstGeom>
        </p:spPr>
        <p:txBody>
          <a:bodyPr wrap="square">
            <a:spAutoFit/>
          </a:bodyPr>
          <a:lstStyle/>
          <a:p>
            <a:r>
              <a:rPr lang="en-IE" dirty="0"/>
              <a:t>Yoga Mara aims to bring balance and calm back into the hectic lives of their guests through yoga, meditation, nutrition and inspiring conversation. </a:t>
            </a:r>
          </a:p>
          <a:p>
            <a:endParaRPr lang="en-IE" dirty="0"/>
          </a:p>
          <a:p>
            <a:r>
              <a:rPr lang="en-IE" dirty="0"/>
              <a:t>The Yoga Mara philosophy is simple… take time. Time to relax, refresh and revitalise.</a:t>
            </a:r>
            <a:endParaRPr lang="en-US" dirty="0"/>
          </a:p>
          <a:p>
            <a:r>
              <a:rPr lang="en-IE" dirty="0"/>
              <a:t> </a:t>
            </a:r>
            <a:endParaRPr lang="en-US" dirty="0"/>
          </a:p>
          <a:p>
            <a:r>
              <a:rPr lang="en-IE" dirty="0"/>
              <a:t>Rachel and Hannah are both qualified yoga instructors whose hands-on approach and attention to detail differentiates Yoga Mara as a genuinely 5* wellness experience unlike any other. Rachel has completed her MBCT/MBSR training in Mindfulness Based Cognitive Therapy while Hannah has recently qualified as a Holistic Massage Therapist. With contrasting personalities, both sisters bring a Yin &amp; Yang energy to every Yoga Mara adventure, making it an unforgettable experience for each guest. </a:t>
            </a:r>
            <a:endParaRPr kumimoji="0" lang="en-US" sz="1600" i="0" u="none" strike="noStrike" kern="1200" cap="none" spc="0" normalizeH="0" baseline="0" noProof="0" dirty="0">
              <a:ln>
                <a:noFill/>
              </a:ln>
              <a:solidFill>
                <a:srgbClr val="FFFFFF"/>
              </a:solidFill>
              <a:effectLst/>
              <a:uLnTx/>
              <a:uFillTx/>
              <a:latin typeface="Aquatico Light" panose="00000400000000000000" pitchFamily="50" charset="0"/>
            </a:endParaRPr>
          </a:p>
        </p:txBody>
      </p:sp>
      <p:pic>
        <p:nvPicPr>
          <p:cNvPr id="8" name="Picture 7" descr="A picture containing person, person, posing, standing&#10;&#10;Description automatically generated">
            <a:extLst>
              <a:ext uri="{FF2B5EF4-FFF2-40B4-BE49-F238E27FC236}">
                <a16:creationId xmlns:a16="http://schemas.microsoft.com/office/drawing/2014/main" id="{46B8E96B-CEEE-44B8-B484-A6D21C42B308}"/>
              </a:ext>
            </a:extLst>
          </p:cNvPr>
          <p:cNvPicPr>
            <a:picLocks noChangeAspect="1"/>
          </p:cNvPicPr>
          <p:nvPr/>
        </p:nvPicPr>
        <p:blipFill rotWithShape="1">
          <a:blip r:embed="rId3"/>
          <a:srcRect t="4686"/>
          <a:stretch/>
        </p:blipFill>
        <p:spPr>
          <a:xfrm>
            <a:off x="6313304" y="1802996"/>
            <a:ext cx="5878696" cy="5055003"/>
          </a:xfrm>
          <a:prstGeom prst="rect">
            <a:avLst/>
          </a:prstGeom>
        </p:spPr>
      </p:pic>
      <p:sp>
        <p:nvSpPr>
          <p:cNvPr id="9" name="TextBox 8">
            <a:extLst>
              <a:ext uri="{FF2B5EF4-FFF2-40B4-BE49-F238E27FC236}">
                <a16:creationId xmlns:a16="http://schemas.microsoft.com/office/drawing/2014/main" id="{9B033097-1758-415E-BD62-6E773A5CE4B3}"/>
              </a:ext>
            </a:extLst>
          </p:cNvPr>
          <p:cNvSpPr txBox="1"/>
          <p:nvPr/>
        </p:nvSpPr>
        <p:spPr>
          <a:xfrm>
            <a:off x="7195252" y="1802995"/>
            <a:ext cx="4114800" cy="584775"/>
          </a:xfrm>
          <a:prstGeom prst="rect">
            <a:avLst/>
          </a:prstGeom>
          <a:noFill/>
        </p:spPr>
        <p:txBody>
          <a:bodyPr wrap="square" rtlCol="0">
            <a:spAutoFit/>
          </a:bodyPr>
          <a:lstStyle/>
          <a:p>
            <a:pPr algn="ctr"/>
            <a:r>
              <a:rPr lang="en-US" sz="1600" dirty="0">
                <a:solidFill>
                  <a:schemeClr val="bg1"/>
                </a:solidFill>
              </a:rPr>
              <a:t>Yoga Mara Co-Founders: </a:t>
            </a:r>
          </a:p>
          <a:p>
            <a:pPr algn="ctr"/>
            <a:r>
              <a:rPr lang="en-US" sz="1600" dirty="0">
                <a:solidFill>
                  <a:schemeClr val="bg1"/>
                </a:solidFill>
              </a:rPr>
              <a:t>Galway sisters: Hannah &amp; Rachel Healy</a:t>
            </a:r>
          </a:p>
        </p:txBody>
      </p:sp>
    </p:spTree>
    <p:extLst>
      <p:ext uri="{BB962C8B-B14F-4D97-AF65-F5344CB8AC3E}">
        <p14:creationId xmlns:p14="http://schemas.microsoft.com/office/powerpoint/2010/main" val="528235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ow to go plastic-free this July | FOOD AND WINE">
            <a:extLst>
              <a:ext uri="{FF2B5EF4-FFF2-40B4-BE49-F238E27FC236}">
                <a16:creationId xmlns:a16="http://schemas.microsoft.com/office/drawing/2014/main" id="{22CF2EC0-FF10-42FB-B98C-DF8AEBBD00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83" r="42929"/>
          <a:stretch/>
        </p:blipFill>
        <p:spPr bwMode="auto">
          <a:xfrm>
            <a:off x="0" y="1805562"/>
            <a:ext cx="3696316" cy="43238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4775" y="112270"/>
            <a:ext cx="12172950" cy="1508760"/>
          </a:xfrm>
        </p:spPr>
        <p:txBody>
          <a:bodyPr>
            <a:normAutofit/>
          </a:bodyPr>
          <a:lstStyle/>
          <a:p>
            <a:r>
              <a:rPr lang="en-GB" dirty="0">
                <a:latin typeface="Aquatico Light" panose="00000400000000000000" pitchFamily="50" charset="0"/>
              </a:rPr>
              <a:t>Meet the extended yoga mara </a:t>
            </a:r>
            <a:br>
              <a:rPr lang="en-GB" dirty="0">
                <a:latin typeface="Aquatico Light" panose="00000400000000000000" pitchFamily="50" charset="0"/>
              </a:rPr>
            </a:br>
            <a:r>
              <a:rPr lang="en-GB" dirty="0">
                <a:latin typeface="Aquatico Light" panose="00000400000000000000" pitchFamily="50" charset="0"/>
              </a:rPr>
              <a:t>team of wellness experts</a:t>
            </a:r>
            <a:endParaRPr lang="en-IE" dirty="0">
              <a:latin typeface="Aquatico Light" panose="00000400000000000000" pitchFamily="50"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6586" y="5791709"/>
            <a:ext cx="1515414" cy="852421"/>
          </a:xfrm>
          <a:prstGeom prst="rect">
            <a:avLst/>
          </a:prstGeom>
        </p:spPr>
      </p:pic>
      <p:pic>
        <p:nvPicPr>
          <p:cNvPr id="5" name="Picture 4" descr="A picture containing person, person, smiling, plant&#10;&#10;Description automatically generated">
            <a:extLst>
              <a:ext uri="{FF2B5EF4-FFF2-40B4-BE49-F238E27FC236}">
                <a16:creationId xmlns:a16="http://schemas.microsoft.com/office/drawing/2014/main" id="{5619FADA-B94E-44A4-95E6-787C0C3F2AA0}"/>
              </a:ext>
            </a:extLst>
          </p:cNvPr>
          <p:cNvPicPr>
            <a:picLocks noChangeAspect="1"/>
          </p:cNvPicPr>
          <p:nvPr/>
        </p:nvPicPr>
        <p:blipFill rotWithShape="1">
          <a:blip r:embed="rId4"/>
          <a:srcRect t="6963" b="12592"/>
          <a:stretch/>
        </p:blipFill>
        <p:spPr>
          <a:xfrm>
            <a:off x="7275543" y="1808480"/>
            <a:ext cx="4916457" cy="5049520"/>
          </a:xfrm>
          <a:prstGeom prst="rect">
            <a:avLst/>
          </a:prstGeom>
        </p:spPr>
      </p:pic>
      <p:sp>
        <p:nvSpPr>
          <p:cNvPr id="9" name="TextBox 8">
            <a:extLst>
              <a:ext uri="{FF2B5EF4-FFF2-40B4-BE49-F238E27FC236}">
                <a16:creationId xmlns:a16="http://schemas.microsoft.com/office/drawing/2014/main" id="{D1C228AA-65A2-4829-8D01-3BC757DFF31F}"/>
              </a:ext>
            </a:extLst>
          </p:cNvPr>
          <p:cNvSpPr txBox="1"/>
          <p:nvPr/>
        </p:nvSpPr>
        <p:spPr>
          <a:xfrm>
            <a:off x="7570816" y="6027002"/>
            <a:ext cx="4621184" cy="830998"/>
          </a:xfrm>
          <a:prstGeom prst="rect">
            <a:avLst/>
          </a:prstGeom>
          <a:solidFill>
            <a:schemeClr val="bg2"/>
          </a:solidFill>
        </p:spPr>
        <p:txBody>
          <a:bodyPr wrap="square" rtlCol="0">
            <a:spAutoFit/>
          </a:bodyPr>
          <a:lstStyle/>
          <a:p>
            <a:pPr lvl="0">
              <a:defRPr/>
            </a:pPr>
            <a:r>
              <a:rPr lang="en-IE" sz="1600" dirty="0">
                <a:solidFill>
                  <a:srgbClr val="FFFFFF"/>
                </a:solidFill>
              </a:rPr>
              <a:t>Professional Clinical</a:t>
            </a:r>
            <a:r>
              <a:rPr lang="en-IE" sz="1600" b="1" dirty="0">
                <a:solidFill>
                  <a:srgbClr val="FFFFFF"/>
                </a:solidFill>
              </a:rPr>
              <a:t> Nutritionist</a:t>
            </a:r>
            <a:r>
              <a:rPr lang="en-IE" sz="1600" dirty="0">
                <a:solidFill>
                  <a:srgbClr val="FFFFFF"/>
                </a:solidFill>
              </a:rPr>
              <a:t>,</a:t>
            </a:r>
          </a:p>
          <a:p>
            <a:pPr lvl="0">
              <a:defRPr/>
            </a:pPr>
            <a:r>
              <a:rPr lang="en-IE" sz="1600" dirty="0">
                <a:solidFill>
                  <a:srgbClr val="FFFFFF"/>
                </a:solidFill>
              </a:rPr>
              <a:t>Jessica O’ Dwyer.</a:t>
            </a:r>
          </a:p>
          <a:p>
            <a:endParaRPr lang="en-US" sz="1600" dirty="0"/>
          </a:p>
        </p:txBody>
      </p:sp>
      <p:pic>
        <p:nvPicPr>
          <p:cNvPr id="11" name="Picture 10" descr="A person wearing glasses&#10;&#10;Description automatically generated">
            <a:extLst>
              <a:ext uri="{FF2B5EF4-FFF2-40B4-BE49-F238E27FC236}">
                <a16:creationId xmlns:a16="http://schemas.microsoft.com/office/drawing/2014/main" id="{EC9B0443-4B80-4BBF-B302-AE8CBFF7A5C8}"/>
              </a:ext>
            </a:extLst>
          </p:cNvPr>
          <p:cNvPicPr>
            <a:picLocks noChangeAspect="1"/>
          </p:cNvPicPr>
          <p:nvPr/>
        </p:nvPicPr>
        <p:blipFill rotWithShape="1">
          <a:blip r:embed="rId5"/>
          <a:srcRect l="20170" r="7565"/>
          <a:stretch/>
        </p:blipFill>
        <p:spPr>
          <a:xfrm>
            <a:off x="3679537" y="1805563"/>
            <a:ext cx="3891281" cy="5019040"/>
          </a:xfrm>
          <a:prstGeom prst="rect">
            <a:avLst/>
          </a:prstGeom>
        </p:spPr>
      </p:pic>
      <p:sp>
        <p:nvSpPr>
          <p:cNvPr id="12" name="TextBox 11">
            <a:extLst>
              <a:ext uri="{FF2B5EF4-FFF2-40B4-BE49-F238E27FC236}">
                <a16:creationId xmlns:a16="http://schemas.microsoft.com/office/drawing/2014/main" id="{44B15DAA-B6A5-4655-B257-AF12BEE77DEA}"/>
              </a:ext>
            </a:extLst>
          </p:cNvPr>
          <p:cNvSpPr txBox="1"/>
          <p:nvPr/>
        </p:nvSpPr>
        <p:spPr>
          <a:xfrm>
            <a:off x="3679535" y="6027002"/>
            <a:ext cx="3891280" cy="830997"/>
          </a:xfrm>
          <a:prstGeom prst="rect">
            <a:avLst/>
          </a:prstGeom>
          <a:solidFill>
            <a:schemeClr val="bg2"/>
          </a:solidFill>
        </p:spPr>
        <p:txBody>
          <a:bodyPr wrap="square" rtlCol="0">
            <a:spAutoFit/>
          </a:bodyPr>
          <a:lstStyle/>
          <a:p>
            <a:pPr lvl="0">
              <a:defRPr/>
            </a:pPr>
            <a:r>
              <a:rPr lang="en-IE" sz="1600" dirty="0">
                <a:solidFill>
                  <a:srgbClr val="FFFFFF"/>
                </a:solidFill>
              </a:rPr>
              <a:t>Mindful Art Therapist &amp; Mindfulness Coach,</a:t>
            </a:r>
          </a:p>
          <a:p>
            <a:pPr lvl="0">
              <a:defRPr/>
            </a:pPr>
            <a:r>
              <a:rPr lang="en-IE" sz="1600" dirty="0">
                <a:solidFill>
                  <a:srgbClr val="FFFFFF"/>
                </a:solidFill>
              </a:rPr>
              <a:t>Brigid Nee</a:t>
            </a:r>
          </a:p>
          <a:p>
            <a:endParaRPr lang="en-US" sz="1600" dirty="0"/>
          </a:p>
        </p:txBody>
      </p:sp>
      <p:sp>
        <p:nvSpPr>
          <p:cNvPr id="14" name="TextBox 13">
            <a:extLst>
              <a:ext uri="{FF2B5EF4-FFF2-40B4-BE49-F238E27FC236}">
                <a16:creationId xmlns:a16="http://schemas.microsoft.com/office/drawing/2014/main" id="{71B7E10A-4DAF-422B-9EDA-6457F2FB669B}"/>
              </a:ext>
            </a:extLst>
          </p:cNvPr>
          <p:cNvSpPr txBox="1"/>
          <p:nvPr/>
        </p:nvSpPr>
        <p:spPr>
          <a:xfrm>
            <a:off x="-16782" y="6029920"/>
            <a:ext cx="3713097" cy="830997"/>
          </a:xfrm>
          <a:prstGeom prst="rect">
            <a:avLst/>
          </a:prstGeom>
          <a:solidFill>
            <a:schemeClr val="bg2"/>
          </a:solidFill>
        </p:spPr>
        <p:txBody>
          <a:bodyPr wrap="square" rtlCol="0">
            <a:spAutoFit/>
          </a:bodyPr>
          <a:lstStyle/>
          <a:p>
            <a:pPr lvl="0">
              <a:defRPr/>
            </a:pPr>
            <a:r>
              <a:rPr lang="en-IE" sz="1600" dirty="0">
                <a:solidFill>
                  <a:srgbClr val="FFFFFF"/>
                </a:solidFill>
              </a:rPr>
              <a:t>Marine Biologist, Sustainability Expert </a:t>
            </a:r>
          </a:p>
          <a:p>
            <a:pPr lvl="0">
              <a:defRPr/>
            </a:pPr>
            <a:r>
              <a:rPr lang="en-IE" sz="1600" dirty="0">
                <a:solidFill>
                  <a:srgbClr val="FFFFFF"/>
                </a:solidFill>
              </a:rPr>
              <a:t>&amp; Published Chef, Finn Ni </a:t>
            </a:r>
            <a:r>
              <a:rPr lang="en-IE" sz="1600" dirty="0" err="1">
                <a:solidFill>
                  <a:srgbClr val="FFFFFF"/>
                </a:solidFill>
              </a:rPr>
              <a:t>Fhaolain</a:t>
            </a:r>
            <a:endParaRPr lang="en-IE" sz="1600" dirty="0">
              <a:solidFill>
                <a:srgbClr val="FFFFFF"/>
              </a:solidFill>
            </a:endParaRPr>
          </a:p>
          <a:p>
            <a:endParaRPr lang="en-US" sz="1600" dirty="0"/>
          </a:p>
        </p:txBody>
      </p:sp>
    </p:spTree>
    <p:extLst>
      <p:ext uri="{BB962C8B-B14F-4D97-AF65-F5344CB8AC3E}">
        <p14:creationId xmlns:p14="http://schemas.microsoft.com/office/powerpoint/2010/main" val="511589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1337" y="2156839"/>
            <a:ext cx="12629562" cy="1739347"/>
          </a:xfrm>
        </p:spPr>
        <p:txBody>
          <a:bodyPr>
            <a:normAutofit/>
          </a:bodyPr>
          <a:lstStyle/>
          <a:p>
            <a:pPr algn="r"/>
            <a:r>
              <a:rPr lang="en-GB" sz="3600" dirty="0">
                <a:latin typeface="Aquatico Light" panose="00000400000000000000" pitchFamily="50" charset="0"/>
              </a:rPr>
              <a:t>wellness offerings</a:t>
            </a:r>
            <a:endParaRPr lang="en-IE" sz="3600" dirty="0">
              <a:latin typeface="Aquatico Light" panose="00000400000000000000"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4320" y="5763159"/>
            <a:ext cx="1757680" cy="988695"/>
          </a:xfrm>
          <a:prstGeom prst="rect">
            <a:avLst/>
          </a:prstGeom>
        </p:spPr>
      </p:pic>
    </p:spTree>
    <p:extLst>
      <p:ext uri="{BB962C8B-B14F-4D97-AF65-F5344CB8AC3E}">
        <p14:creationId xmlns:p14="http://schemas.microsoft.com/office/powerpoint/2010/main" val="14877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9B65B2C-DDFB-4560-803E-8A94762652DA}"/>
              </a:ext>
            </a:extLst>
          </p:cNvPr>
          <p:cNvSpPr>
            <a:spLocks noGrp="1"/>
          </p:cNvSpPr>
          <p:nvPr>
            <p:ph type="title"/>
          </p:nvPr>
        </p:nvSpPr>
        <p:spPr>
          <a:xfrm>
            <a:off x="228600" y="313287"/>
            <a:ext cx="10744200" cy="1508760"/>
          </a:xfrm>
        </p:spPr>
        <p:txBody>
          <a:bodyPr/>
          <a:lstStyle/>
          <a:p>
            <a:r>
              <a:rPr lang="en-GB" dirty="0">
                <a:latin typeface="Aquatico Light" panose="00000400000000000000" pitchFamily="50" charset="0"/>
              </a:rPr>
              <a:t>Personalised private yoga class</a:t>
            </a:r>
            <a:endParaRPr lang="en-IE" dirty="0">
              <a:latin typeface="Aquatico Light" panose="00000400000000000000" pitchFamily="50" charset="0"/>
            </a:endParaRPr>
          </a:p>
        </p:txBody>
      </p:sp>
      <p:sp>
        <p:nvSpPr>
          <p:cNvPr id="9" name="Rectangle 8">
            <a:extLst>
              <a:ext uri="{FF2B5EF4-FFF2-40B4-BE49-F238E27FC236}">
                <a16:creationId xmlns:a16="http://schemas.microsoft.com/office/drawing/2014/main" id="{820C8403-9972-42D6-91A3-EC4E94435CF9}"/>
              </a:ext>
            </a:extLst>
          </p:cNvPr>
          <p:cNvSpPr/>
          <p:nvPr/>
        </p:nvSpPr>
        <p:spPr>
          <a:xfrm>
            <a:off x="228601" y="1924270"/>
            <a:ext cx="5400039" cy="5016758"/>
          </a:xfrm>
          <a:prstGeom prst="rect">
            <a:avLst/>
          </a:prstGeom>
        </p:spPr>
        <p:txBody>
          <a:bodyPr wrap="square">
            <a:spAutoFit/>
          </a:bodyPr>
          <a:lstStyle/>
          <a:p>
            <a:r>
              <a:rPr lang="en-IE" sz="2000" b="1" dirty="0"/>
              <a:t>Detailed Inclusions:</a:t>
            </a:r>
            <a:endParaRPr lang="en-US" sz="2000" dirty="0"/>
          </a:p>
          <a:p>
            <a:pPr marL="285750" lvl="0" indent="-285750">
              <a:buFont typeface="Arial" panose="020B0604020202020204" pitchFamily="34" charset="0"/>
              <a:buChar char="•"/>
            </a:pPr>
            <a:r>
              <a:rPr lang="en-IE" sz="2000" dirty="0"/>
              <a:t>Private 60mins yoga and mindfulness class for group (min 6 pax, max 15 pax) or individual/couples (alternative time possible) </a:t>
            </a:r>
            <a:endParaRPr lang="en-US" sz="2000" dirty="0"/>
          </a:p>
          <a:p>
            <a:pPr marL="285750" lvl="0" indent="-285750">
              <a:buFont typeface="Arial" panose="020B0604020202020204" pitchFamily="34" charset="0"/>
              <a:buChar char="•"/>
            </a:pPr>
            <a:r>
              <a:rPr lang="en-IE" sz="2000" dirty="0"/>
              <a:t>2 x yoga instructors – one to lead the class and the other to offer hands on assist</a:t>
            </a:r>
            <a:endParaRPr lang="en-US" sz="2000" dirty="0"/>
          </a:p>
          <a:p>
            <a:pPr marL="285750" lvl="0" indent="-285750">
              <a:buFont typeface="Arial" panose="020B0604020202020204" pitchFamily="34" charset="0"/>
              <a:buChar char="•"/>
            </a:pPr>
            <a:r>
              <a:rPr lang="en-IE" sz="2000" dirty="0"/>
              <a:t>Exclusive opportunity to help design your specialised yoga practice </a:t>
            </a:r>
            <a:endParaRPr lang="en-US" sz="2000" dirty="0"/>
          </a:p>
          <a:p>
            <a:pPr marL="285750" lvl="0" indent="-285750">
              <a:buFont typeface="Arial" panose="020B0604020202020204" pitchFamily="34" charset="0"/>
              <a:buChar char="•"/>
            </a:pPr>
            <a:r>
              <a:rPr lang="en-IE" sz="2000" dirty="0"/>
              <a:t>All yoga equipment: yoga mats, blocks, straps, bolsters, blankets and face cloths</a:t>
            </a:r>
            <a:endParaRPr lang="en-US" sz="2000" dirty="0"/>
          </a:p>
          <a:p>
            <a:pPr marL="285750" lvl="0" indent="-285750">
              <a:buFont typeface="Arial" panose="020B0604020202020204" pitchFamily="34" charset="0"/>
              <a:buChar char="•"/>
            </a:pPr>
            <a:r>
              <a:rPr lang="en-IE" sz="2000" dirty="0"/>
              <a:t>Essential oils to relax body and mind </a:t>
            </a:r>
            <a:endParaRPr lang="en-US" sz="2000" dirty="0"/>
          </a:p>
          <a:p>
            <a:pPr marL="285750" lvl="0" indent="-285750">
              <a:buFont typeface="Arial" panose="020B0604020202020204" pitchFamily="34" charset="0"/>
              <a:buChar char="•"/>
            </a:pPr>
            <a:r>
              <a:rPr lang="en-IE" sz="2000" dirty="0"/>
              <a:t>Gentle head and neck massage during </a:t>
            </a:r>
            <a:r>
              <a:rPr lang="en-IE" sz="2000" dirty="0" err="1"/>
              <a:t>Savasana</a:t>
            </a:r>
            <a:r>
              <a:rPr lang="en-IE" sz="2000" dirty="0"/>
              <a:t> </a:t>
            </a:r>
            <a:endParaRPr lang="en-US" sz="2000" dirty="0"/>
          </a:p>
          <a:p>
            <a:pPr marL="285750" lvl="0" indent="-285750">
              <a:buFont typeface="Arial" panose="020B0604020202020204" pitchFamily="34" charset="0"/>
              <a:buChar char="•"/>
            </a:pPr>
            <a:r>
              <a:rPr lang="en-IE" sz="2000" dirty="0"/>
              <a:t>Yoga Mara tote bag including surprise gift</a:t>
            </a:r>
            <a:endParaRPr lang="en-US" sz="2000" dirty="0"/>
          </a:p>
          <a:p>
            <a:pPr marL="285750" lvl="0" indent="-285750">
              <a:buFont typeface="Arial" panose="020B0604020202020204" pitchFamily="34" charset="0"/>
              <a:buChar char="•"/>
            </a:pPr>
            <a:r>
              <a:rPr lang="en-IE" sz="2000" dirty="0"/>
              <a:t>Yoga Mara bring wellness to you- you decide location and venue</a:t>
            </a:r>
            <a:endParaRPr lang="en-US" sz="2000" dirty="0">
              <a:solidFill>
                <a:srgbClr val="FFFFFF"/>
              </a:solidFill>
              <a:latin typeface="Corbel" panose="020B0503020204020204"/>
            </a:endParaRPr>
          </a:p>
        </p:txBody>
      </p:sp>
      <p:pic>
        <p:nvPicPr>
          <p:cNvPr id="10" name="Picture 9" descr="A group of people sitting at a table in front of a window&#10;&#10;Description automatically generated">
            <a:extLst>
              <a:ext uri="{FF2B5EF4-FFF2-40B4-BE49-F238E27FC236}">
                <a16:creationId xmlns:a16="http://schemas.microsoft.com/office/drawing/2014/main" id="{77A289F3-0996-41CA-BDB0-D7EA4044CFA5}"/>
              </a:ext>
            </a:extLst>
          </p:cNvPr>
          <p:cNvPicPr>
            <a:picLocks noChangeAspect="1"/>
          </p:cNvPicPr>
          <p:nvPr/>
        </p:nvPicPr>
        <p:blipFill rotWithShape="1">
          <a:blip r:embed="rId2"/>
          <a:srcRect r="4823"/>
          <a:stretch/>
        </p:blipFill>
        <p:spPr>
          <a:xfrm>
            <a:off x="5801246" y="1822047"/>
            <a:ext cx="6390754" cy="5035953"/>
          </a:xfrm>
          <a:prstGeom prst="rect">
            <a:avLst/>
          </a:prstGeom>
        </p:spPr>
      </p:pic>
    </p:spTree>
    <p:extLst>
      <p:ext uri="{BB962C8B-B14F-4D97-AF65-F5344CB8AC3E}">
        <p14:creationId xmlns:p14="http://schemas.microsoft.com/office/powerpoint/2010/main" val="2392057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9B65B2C-DDFB-4560-803E-8A94762652DA}"/>
              </a:ext>
            </a:extLst>
          </p:cNvPr>
          <p:cNvSpPr>
            <a:spLocks noGrp="1"/>
          </p:cNvSpPr>
          <p:nvPr>
            <p:ph type="title"/>
          </p:nvPr>
        </p:nvSpPr>
        <p:spPr>
          <a:xfrm>
            <a:off x="228600" y="313287"/>
            <a:ext cx="9784080" cy="1508760"/>
          </a:xfrm>
        </p:spPr>
        <p:txBody>
          <a:bodyPr/>
          <a:lstStyle/>
          <a:p>
            <a:r>
              <a:rPr lang="en-GB" dirty="0">
                <a:latin typeface="Aquatico Light" panose="00000400000000000000" pitchFamily="50" charset="0"/>
              </a:rPr>
              <a:t>Private guided meditation</a:t>
            </a:r>
            <a:endParaRPr lang="en-IE" dirty="0">
              <a:latin typeface="Aquatico Light" panose="00000400000000000000" pitchFamily="50" charset="0"/>
            </a:endParaRPr>
          </a:p>
        </p:txBody>
      </p:sp>
      <p:sp>
        <p:nvSpPr>
          <p:cNvPr id="9" name="Rectangle 8">
            <a:extLst>
              <a:ext uri="{FF2B5EF4-FFF2-40B4-BE49-F238E27FC236}">
                <a16:creationId xmlns:a16="http://schemas.microsoft.com/office/drawing/2014/main" id="{820C8403-9972-42D6-91A3-EC4E94435CF9}"/>
              </a:ext>
            </a:extLst>
          </p:cNvPr>
          <p:cNvSpPr/>
          <p:nvPr/>
        </p:nvSpPr>
        <p:spPr>
          <a:xfrm>
            <a:off x="228601" y="1924270"/>
            <a:ext cx="5353049" cy="4062651"/>
          </a:xfrm>
          <a:prstGeom prst="rect">
            <a:avLst/>
          </a:prstGeom>
        </p:spPr>
        <p:txBody>
          <a:bodyPr wrap="square">
            <a:spAutoFit/>
          </a:bodyPr>
          <a:lstStyle/>
          <a:p>
            <a:r>
              <a:rPr lang="en-IE" sz="2000" b="1" dirty="0"/>
              <a:t>Detailed Inclusions:</a:t>
            </a:r>
            <a:endParaRPr lang="en-US" sz="2000" dirty="0"/>
          </a:p>
          <a:p>
            <a:pPr marL="285750" lvl="0" indent="-285750">
              <a:buFont typeface="Arial" panose="020B0604020202020204" pitchFamily="34" charset="0"/>
              <a:buChar char="•"/>
            </a:pPr>
            <a:r>
              <a:rPr lang="en-IE" sz="2000" dirty="0"/>
              <a:t>Private 20-30mins guided meditation for group (min 6 pax, max 15 pax) or individuals</a:t>
            </a:r>
            <a:r>
              <a:rPr lang="en-IE" sz="2000"/>
              <a:t>/couples (</a:t>
            </a:r>
            <a:r>
              <a:rPr lang="en-IE" sz="2000" dirty="0"/>
              <a:t>alternative duration time possible) </a:t>
            </a:r>
            <a:endParaRPr lang="en-US" sz="2000" dirty="0"/>
          </a:p>
          <a:p>
            <a:pPr marL="285750" lvl="0" indent="-285750">
              <a:buFont typeface="Arial" panose="020B0604020202020204" pitchFamily="34" charset="0"/>
              <a:buChar char="•"/>
            </a:pPr>
            <a:r>
              <a:rPr lang="en-IE" sz="2000" dirty="0"/>
              <a:t>Gentle head massage at the beginning of the meditation using Lavender essential oil</a:t>
            </a:r>
            <a:endParaRPr lang="en-US" sz="2000" dirty="0"/>
          </a:p>
          <a:p>
            <a:pPr marL="285750" lvl="0" indent="-285750">
              <a:buFont typeface="Arial" panose="020B0604020202020204" pitchFamily="34" charset="0"/>
              <a:buChar char="•"/>
            </a:pPr>
            <a:r>
              <a:rPr lang="en-IE" sz="2000" dirty="0"/>
              <a:t>All meditation equipment: yoga mats, bolsters, blankets and face cloths</a:t>
            </a:r>
            <a:endParaRPr lang="en-US" sz="2000" dirty="0"/>
          </a:p>
          <a:p>
            <a:pPr marL="285750" lvl="0" indent="-285750">
              <a:buFont typeface="Arial" panose="020B0604020202020204" pitchFamily="34" charset="0"/>
              <a:buChar char="•"/>
            </a:pPr>
            <a:r>
              <a:rPr lang="en-IE" sz="2000" dirty="0"/>
              <a:t>Yoga room décor: incense, candles, lanterns, diffuser and speaker </a:t>
            </a:r>
            <a:endParaRPr lang="en-US" sz="2000" dirty="0"/>
          </a:p>
          <a:p>
            <a:pPr marL="285750" lvl="0" indent="-285750">
              <a:buFont typeface="Arial" panose="020B0604020202020204" pitchFamily="34" charset="0"/>
              <a:buChar char="•"/>
            </a:pPr>
            <a:r>
              <a:rPr lang="en-IE" sz="2000" dirty="0"/>
              <a:t>Yoga Mara tote bag including surprise gift</a:t>
            </a:r>
            <a:endParaRPr lang="en-US" sz="2000"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6BF2B54B-B4D3-4F6B-A523-F5D69291E846}"/>
              </a:ext>
            </a:extLst>
          </p:cNvPr>
          <p:cNvPicPr>
            <a:picLocks noChangeAspect="1"/>
          </p:cNvPicPr>
          <p:nvPr/>
        </p:nvPicPr>
        <p:blipFill rotWithShape="1">
          <a:blip r:embed="rId2"/>
          <a:srcRect l="16332"/>
          <a:stretch/>
        </p:blipFill>
        <p:spPr>
          <a:xfrm>
            <a:off x="5699760" y="1822046"/>
            <a:ext cx="6492240" cy="5035953"/>
          </a:xfrm>
          <a:prstGeom prst="rect">
            <a:avLst/>
          </a:prstGeom>
        </p:spPr>
      </p:pic>
    </p:spTree>
    <p:extLst>
      <p:ext uri="{BB962C8B-B14F-4D97-AF65-F5344CB8AC3E}">
        <p14:creationId xmlns:p14="http://schemas.microsoft.com/office/powerpoint/2010/main" val="2285279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9B65B2C-DDFB-4560-803E-8A94762652DA}"/>
              </a:ext>
            </a:extLst>
          </p:cNvPr>
          <p:cNvSpPr>
            <a:spLocks noGrp="1"/>
          </p:cNvSpPr>
          <p:nvPr>
            <p:ph type="title"/>
          </p:nvPr>
        </p:nvSpPr>
        <p:spPr>
          <a:xfrm>
            <a:off x="228600" y="201527"/>
            <a:ext cx="9784080" cy="1508760"/>
          </a:xfrm>
        </p:spPr>
        <p:txBody>
          <a:bodyPr/>
          <a:lstStyle/>
          <a:p>
            <a:r>
              <a:rPr lang="en-GB" dirty="0">
                <a:latin typeface="Aquatico Light" panose="00000400000000000000" pitchFamily="50" charset="0"/>
              </a:rPr>
              <a:t>All inclusive wellness escape</a:t>
            </a:r>
            <a:endParaRPr lang="en-IE" dirty="0">
              <a:latin typeface="Aquatico Light" panose="00000400000000000000" pitchFamily="50" charset="0"/>
            </a:endParaRPr>
          </a:p>
        </p:txBody>
      </p:sp>
      <p:sp>
        <p:nvSpPr>
          <p:cNvPr id="9" name="Rectangle 8">
            <a:extLst>
              <a:ext uri="{FF2B5EF4-FFF2-40B4-BE49-F238E27FC236}">
                <a16:creationId xmlns:a16="http://schemas.microsoft.com/office/drawing/2014/main" id="{820C8403-9972-42D6-91A3-EC4E94435CF9}"/>
              </a:ext>
            </a:extLst>
          </p:cNvPr>
          <p:cNvSpPr/>
          <p:nvPr/>
        </p:nvSpPr>
        <p:spPr>
          <a:xfrm>
            <a:off x="228601" y="1924270"/>
            <a:ext cx="5553074" cy="4708981"/>
          </a:xfrm>
          <a:prstGeom prst="rect">
            <a:avLst/>
          </a:prstGeom>
        </p:spPr>
        <p:txBody>
          <a:bodyPr wrap="square">
            <a:spAutoFit/>
          </a:bodyPr>
          <a:lstStyle/>
          <a:p>
            <a:r>
              <a:rPr lang="en-IE" sz="2000" b="1" dirty="0"/>
              <a:t>Detailed Inclusions</a:t>
            </a:r>
            <a:endParaRPr lang="en-US" sz="2000" dirty="0"/>
          </a:p>
          <a:p>
            <a:pPr marL="285750" lvl="0" indent="-285750">
              <a:buFont typeface="Arial" panose="020B0604020202020204" pitchFamily="34" charset="0"/>
              <a:buChar char="•"/>
            </a:pPr>
            <a:r>
              <a:rPr lang="en-IE" sz="2000" dirty="0"/>
              <a:t>Min of 2 x nights bed &amp; breakfast in venue of your choice. </a:t>
            </a:r>
            <a:endParaRPr lang="en-US" sz="2000" dirty="0"/>
          </a:p>
          <a:p>
            <a:pPr marL="285750" lvl="0" indent="-285750">
              <a:buFont typeface="Arial" panose="020B0604020202020204" pitchFamily="34" charset="0"/>
              <a:buChar char="•"/>
            </a:pPr>
            <a:r>
              <a:rPr lang="en-IE" sz="2000" dirty="0"/>
              <a:t>Healthy and substantial dinner each evening (lunch inclusion optional).</a:t>
            </a:r>
            <a:endParaRPr lang="en-US" sz="2000" dirty="0"/>
          </a:p>
          <a:p>
            <a:pPr marL="285750" lvl="0" indent="-285750">
              <a:buFont typeface="Arial" panose="020B0604020202020204" pitchFamily="34" charset="0"/>
              <a:buChar char="•"/>
            </a:pPr>
            <a:r>
              <a:rPr lang="en-IE" sz="2000" dirty="0"/>
              <a:t>2 x yoga classes each day- Vinyasa flow and evening Yin/Restorative/Yoga </a:t>
            </a:r>
            <a:r>
              <a:rPr lang="en-IE" sz="2000" dirty="0" err="1"/>
              <a:t>Nidra</a:t>
            </a:r>
            <a:r>
              <a:rPr lang="en-IE" sz="2000" dirty="0"/>
              <a:t>. </a:t>
            </a:r>
            <a:endParaRPr lang="en-US" sz="2000" dirty="0"/>
          </a:p>
          <a:p>
            <a:pPr marL="285750" lvl="0" indent="-285750">
              <a:buFont typeface="Arial" panose="020B0604020202020204" pitchFamily="34" charset="0"/>
              <a:buChar char="•"/>
            </a:pPr>
            <a:r>
              <a:rPr lang="en-IE" sz="2000" dirty="0"/>
              <a:t>Guided meditations &amp; welcoming circle.</a:t>
            </a:r>
            <a:endParaRPr lang="en-US" sz="2000" dirty="0"/>
          </a:p>
          <a:p>
            <a:pPr marL="285750" lvl="0" indent="-285750">
              <a:buFont typeface="Arial" panose="020B0604020202020204" pitchFamily="34" charset="0"/>
              <a:buChar char="•"/>
            </a:pPr>
            <a:r>
              <a:rPr lang="en-IE" sz="2000" dirty="0"/>
              <a:t>Exclusive opportunity to design your dream wellness escape with Rachel &amp; Hannah.</a:t>
            </a:r>
            <a:endParaRPr lang="en-US" sz="2000" dirty="0"/>
          </a:p>
          <a:p>
            <a:pPr marL="285750" lvl="0" indent="-285750">
              <a:buFont typeface="Arial" panose="020B0604020202020204" pitchFamily="34" charset="0"/>
              <a:buChar char="•"/>
            </a:pPr>
            <a:r>
              <a:rPr lang="en-IE" sz="2000" dirty="0"/>
              <a:t>Both Rachel &amp; Hannah on site over the entire duration of escape to make sure all needs are met.</a:t>
            </a:r>
            <a:endParaRPr lang="en-US" sz="2000" dirty="0"/>
          </a:p>
          <a:p>
            <a:pPr marL="285750" lvl="0" indent="-285750">
              <a:buFont typeface="Arial" panose="020B0604020202020204" pitchFamily="34" charset="0"/>
              <a:buChar char="•"/>
            </a:pPr>
            <a:r>
              <a:rPr lang="en-IE" sz="2000" dirty="0"/>
              <a:t>2 x yoga instructors for each yoga class.</a:t>
            </a:r>
            <a:endParaRPr lang="en-US" sz="2000"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C5706CFC-D489-4540-A41E-BEE255357542}"/>
              </a:ext>
            </a:extLst>
          </p:cNvPr>
          <p:cNvPicPr>
            <a:picLocks noChangeAspect="1"/>
          </p:cNvPicPr>
          <p:nvPr/>
        </p:nvPicPr>
        <p:blipFill rotWithShape="1">
          <a:blip r:embed="rId2"/>
          <a:srcRect l="6191" r="8174"/>
          <a:stretch/>
        </p:blipFill>
        <p:spPr>
          <a:xfrm>
            <a:off x="5699760" y="1816967"/>
            <a:ext cx="6492240" cy="5041033"/>
          </a:xfrm>
          <a:prstGeom prst="rect">
            <a:avLst/>
          </a:prstGeom>
        </p:spPr>
      </p:pic>
    </p:spTree>
    <p:extLst>
      <p:ext uri="{BB962C8B-B14F-4D97-AF65-F5344CB8AC3E}">
        <p14:creationId xmlns:p14="http://schemas.microsoft.com/office/powerpoint/2010/main" val="891322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9B65B2C-DDFB-4560-803E-8A94762652DA}"/>
              </a:ext>
            </a:extLst>
          </p:cNvPr>
          <p:cNvSpPr>
            <a:spLocks noGrp="1"/>
          </p:cNvSpPr>
          <p:nvPr>
            <p:ph type="title"/>
          </p:nvPr>
        </p:nvSpPr>
        <p:spPr>
          <a:xfrm>
            <a:off x="228600" y="201527"/>
            <a:ext cx="9784080" cy="1508760"/>
          </a:xfrm>
        </p:spPr>
        <p:txBody>
          <a:bodyPr/>
          <a:lstStyle/>
          <a:p>
            <a:r>
              <a:rPr lang="en-GB" dirty="0">
                <a:latin typeface="Aquatico Light" panose="00000400000000000000" pitchFamily="50" charset="0"/>
              </a:rPr>
              <a:t>All inclusive wellness escape</a:t>
            </a:r>
            <a:endParaRPr lang="en-IE" dirty="0">
              <a:latin typeface="Aquatico Light" panose="00000400000000000000" pitchFamily="50" charset="0"/>
            </a:endParaRPr>
          </a:p>
        </p:txBody>
      </p:sp>
      <p:sp>
        <p:nvSpPr>
          <p:cNvPr id="9" name="Rectangle 8">
            <a:extLst>
              <a:ext uri="{FF2B5EF4-FFF2-40B4-BE49-F238E27FC236}">
                <a16:creationId xmlns:a16="http://schemas.microsoft.com/office/drawing/2014/main" id="{820C8403-9972-42D6-91A3-EC4E94435CF9}"/>
              </a:ext>
            </a:extLst>
          </p:cNvPr>
          <p:cNvSpPr/>
          <p:nvPr/>
        </p:nvSpPr>
        <p:spPr>
          <a:xfrm>
            <a:off x="228601" y="1924270"/>
            <a:ext cx="5471159" cy="3447098"/>
          </a:xfrm>
          <a:prstGeom prst="rect">
            <a:avLst/>
          </a:prstGeom>
        </p:spPr>
        <p:txBody>
          <a:bodyPr wrap="square">
            <a:spAutoFit/>
          </a:bodyPr>
          <a:lstStyle/>
          <a:p>
            <a:r>
              <a:rPr lang="en-IE" sz="2000" b="1" dirty="0"/>
              <a:t>Detailed Inclusions</a:t>
            </a:r>
            <a:endParaRPr lang="en-US" sz="2000" dirty="0"/>
          </a:p>
          <a:p>
            <a:pPr marL="285750" lvl="0" indent="-285750">
              <a:buFont typeface="Arial" panose="020B0604020202020204" pitchFamily="34" charset="0"/>
              <a:buChar char="•"/>
            </a:pPr>
            <a:r>
              <a:rPr lang="en-IE" sz="2000" dirty="0"/>
              <a:t>All yoga equipment: yoga mats, blocks, straps, bolsters, blankets and face cloths.</a:t>
            </a:r>
            <a:endParaRPr lang="en-US" sz="2000" dirty="0"/>
          </a:p>
          <a:p>
            <a:pPr marL="285750" lvl="0" indent="-285750">
              <a:buFont typeface="Arial" panose="020B0604020202020204" pitchFamily="34" charset="0"/>
              <a:buChar char="•"/>
            </a:pPr>
            <a:r>
              <a:rPr lang="en-IE" sz="2000" dirty="0"/>
              <a:t>Essential oils to help relax and revitalise the body and mind.</a:t>
            </a:r>
            <a:endParaRPr lang="en-US" sz="2000" dirty="0"/>
          </a:p>
          <a:p>
            <a:pPr marL="285750" lvl="0" indent="-285750">
              <a:buFont typeface="Arial" panose="020B0604020202020204" pitchFamily="34" charset="0"/>
              <a:buChar char="•"/>
            </a:pPr>
            <a:r>
              <a:rPr lang="en-IE" sz="2000" dirty="0"/>
              <a:t>Gentle head and neck massage during </a:t>
            </a:r>
            <a:r>
              <a:rPr lang="en-IE" sz="2000" dirty="0" err="1"/>
              <a:t>Savasana</a:t>
            </a:r>
            <a:r>
              <a:rPr lang="en-IE" sz="2000" dirty="0"/>
              <a:t>.</a:t>
            </a:r>
            <a:endParaRPr lang="en-US" sz="2000" dirty="0"/>
          </a:p>
          <a:p>
            <a:pPr marL="285750" lvl="0" indent="-285750">
              <a:buFont typeface="Arial" panose="020B0604020202020204" pitchFamily="34" charset="0"/>
              <a:buChar char="•"/>
            </a:pPr>
            <a:r>
              <a:rPr lang="en-IE" sz="2000" dirty="0"/>
              <a:t>Yoga room décor: incense, candles, lanterns, diffuser and speaker. </a:t>
            </a:r>
            <a:endParaRPr lang="en-US" sz="2000" dirty="0"/>
          </a:p>
          <a:p>
            <a:pPr marL="285750" lvl="0" indent="-285750">
              <a:buFont typeface="Arial" panose="020B0604020202020204" pitchFamily="34" charset="0"/>
              <a:buChar char="•"/>
            </a:pPr>
            <a:r>
              <a:rPr lang="en-IE" sz="2000" dirty="0"/>
              <a:t>Yoga Mara tote bag including surprise gift. </a:t>
            </a:r>
            <a:endParaRPr lang="en-US" sz="2000"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1A72E19D-DD69-49E0-A60F-552E5FF7A8B2}"/>
              </a:ext>
            </a:extLst>
          </p:cNvPr>
          <p:cNvPicPr>
            <a:picLocks noChangeAspect="1"/>
          </p:cNvPicPr>
          <p:nvPr/>
        </p:nvPicPr>
        <p:blipFill rotWithShape="1">
          <a:blip r:embed="rId2"/>
          <a:srcRect t="10519" b="12000"/>
          <a:stretch/>
        </p:blipFill>
        <p:spPr>
          <a:xfrm>
            <a:off x="5699760" y="1828799"/>
            <a:ext cx="6492239" cy="5030283"/>
          </a:xfrm>
          <a:prstGeom prst="rect">
            <a:avLst/>
          </a:prstGeom>
        </p:spPr>
      </p:pic>
    </p:spTree>
    <p:extLst>
      <p:ext uri="{BB962C8B-B14F-4D97-AF65-F5344CB8AC3E}">
        <p14:creationId xmlns:p14="http://schemas.microsoft.com/office/powerpoint/2010/main" val="2533945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9B65B2C-DDFB-4560-803E-8A94762652DA}"/>
              </a:ext>
            </a:extLst>
          </p:cNvPr>
          <p:cNvSpPr>
            <a:spLocks noGrp="1"/>
          </p:cNvSpPr>
          <p:nvPr>
            <p:ph type="title"/>
          </p:nvPr>
        </p:nvSpPr>
        <p:spPr>
          <a:xfrm>
            <a:off x="228600" y="201527"/>
            <a:ext cx="9784080" cy="1508760"/>
          </a:xfrm>
        </p:spPr>
        <p:txBody>
          <a:bodyPr/>
          <a:lstStyle/>
          <a:p>
            <a:r>
              <a:rPr lang="en-GB" dirty="0">
                <a:latin typeface="Aquatico Light" panose="00000400000000000000" pitchFamily="50" charset="0"/>
              </a:rPr>
              <a:t>All inclusive wellness escape</a:t>
            </a:r>
            <a:endParaRPr lang="en-IE" dirty="0">
              <a:latin typeface="Aquatico Light" panose="00000400000000000000" pitchFamily="50" charset="0"/>
            </a:endParaRPr>
          </a:p>
        </p:txBody>
      </p:sp>
      <p:sp>
        <p:nvSpPr>
          <p:cNvPr id="9" name="Rectangle 8">
            <a:extLst>
              <a:ext uri="{FF2B5EF4-FFF2-40B4-BE49-F238E27FC236}">
                <a16:creationId xmlns:a16="http://schemas.microsoft.com/office/drawing/2014/main" id="{820C8403-9972-42D6-91A3-EC4E94435CF9}"/>
              </a:ext>
            </a:extLst>
          </p:cNvPr>
          <p:cNvSpPr/>
          <p:nvPr/>
        </p:nvSpPr>
        <p:spPr>
          <a:xfrm>
            <a:off x="228601" y="1924270"/>
            <a:ext cx="5471159" cy="4770537"/>
          </a:xfrm>
          <a:prstGeom prst="rect">
            <a:avLst/>
          </a:prstGeom>
        </p:spPr>
        <p:txBody>
          <a:bodyPr wrap="square">
            <a:spAutoFit/>
          </a:bodyPr>
          <a:lstStyle/>
          <a:p>
            <a:r>
              <a:rPr lang="en-IE" sz="2000" b="1" dirty="0"/>
              <a:t>Additional Inclusions: </a:t>
            </a:r>
            <a:endParaRPr lang="en-US" sz="2000" b="1" dirty="0"/>
          </a:p>
          <a:p>
            <a:pPr marL="285750" lvl="0" indent="-285750">
              <a:buFont typeface="Arial" panose="020B0604020202020204" pitchFamily="34" charset="0"/>
              <a:buChar char="•"/>
            </a:pPr>
            <a:r>
              <a:rPr lang="en-IE" sz="2000" dirty="0"/>
              <a:t>Cooking demonstration with property head chef</a:t>
            </a:r>
            <a:endParaRPr lang="en-US" sz="2000" dirty="0"/>
          </a:p>
          <a:p>
            <a:pPr marL="285750" lvl="0" indent="-285750">
              <a:buFont typeface="Arial" panose="020B0604020202020204" pitchFamily="34" charset="0"/>
              <a:buChar char="•"/>
            </a:pPr>
            <a:r>
              <a:rPr lang="en-IE" sz="2000" dirty="0"/>
              <a:t>Natural Skincare demonstration with sustainable chef and marine biologist, Finn Ni </a:t>
            </a:r>
            <a:r>
              <a:rPr lang="en-IE" sz="2000" dirty="0" err="1"/>
              <a:t>Fhaoilain</a:t>
            </a:r>
            <a:endParaRPr lang="en-US" sz="2000" dirty="0"/>
          </a:p>
          <a:p>
            <a:pPr marL="285750" lvl="0" indent="-285750">
              <a:buFont typeface="Arial" panose="020B0604020202020204" pitchFamily="34" charset="0"/>
              <a:buChar char="•"/>
            </a:pPr>
            <a:r>
              <a:rPr lang="en-IE" sz="2000" dirty="0"/>
              <a:t>Full body holistic massage</a:t>
            </a:r>
            <a:endParaRPr lang="en-US" sz="2000" dirty="0"/>
          </a:p>
          <a:p>
            <a:pPr marL="285750" lvl="0" indent="-285750">
              <a:buFont typeface="Arial" panose="020B0604020202020204" pitchFamily="34" charset="0"/>
              <a:buChar char="•"/>
            </a:pPr>
            <a:r>
              <a:rPr lang="en-IE" sz="2000" dirty="0"/>
              <a:t>Guided meditation class </a:t>
            </a:r>
            <a:endParaRPr lang="en-US" sz="2000" dirty="0"/>
          </a:p>
          <a:p>
            <a:pPr marL="285750" lvl="0" indent="-285750">
              <a:buFont typeface="Arial" panose="020B0604020202020204" pitchFamily="34" charset="0"/>
              <a:buChar char="•"/>
            </a:pPr>
            <a:r>
              <a:rPr lang="en-IE" sz="2000" dirty="0"/>
              <a:t>Yoga workshop – exploring the fundamentals of yoga</a:t>
            </a:r>
            <a:endParaRPr lang="en-US" sz="2000" dirty="0"/>
          </a:p>
          <a:p>
            <a:pPr marL="285750" lvl="0" indent="-285750">
              <a:buFont typeface="Arial" panose="020B0604020202020204" pitchFamily="34" charset="0"/>
              <a:buChar char="•"/>
            </a:pPr>
            <a:r>
              <a:rPr lang="en-IE" sz="2000" dirty="0"/>
              <a:t>Mindfulness Art Therapy workshop </a:t>
            </a:r>
            <a:endParaRPr lang="en-US" sz="2000" dirty="0"/>
          </a:p>
          <a:p>
            <a:pPr marL="285750" lvl="0" indent="-285750">
              <a:buFont typeface="Arial" panose="020B0604020202020204" pitchFamily="34" charset="0"/>
              <a:buChar char="•"/>
            </a:pPr>
            <a:r>
              <a:rPr lang="en-IE" sz="2000" dirty="0"/>
              <a:t>Nutrition workshop </a:t>
            </a:r>
            <a:endParaRPr lang="en-US" sz="2000" dirty="0"/>
          </a:p>
          <a:p>
            <a:pPr marL="285750" lvl="0" indent="-285750">
              <a:buFont typeface="Arial" panose="020B0604020202020204" pitchFamily="34" charset="0"/>
              <a:buChar char="•"/>
            </a:pPr>
            <a:r>
              <a:rPr lang="en-IE" sz="2000" dirty="0"/>
              <a:t>Range of on-site activities available at hotel/property of your choice</a:t>
            </a:r>
            <a:endParaRPr lang="en-US" sz="2000"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028" name="Picture 4" descr="May be an image of 2 people">
            <a:extLst>
              <a:ext uri="{FF2B5EF4-FFF2-40B4-BE49-F238E27FC236}">
                <a16:creationId xmlns:a16="http://schemas.microsoft.com/office/drawing/2014/main" id="{F8C6DA80-38D4-4A7E-A3AA-4688512050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77"/>
          <a:stretch/>
        </p:blipFill>
        <p:spPr bwMode="auto">
          <a:xfrm>
            <a:off x="5791200" y="1812073"/>
            <a:ext cx="6400800" cy="5045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351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otalTime>1867</TotalTime>
  <Words>1126</Words>
  <Application>Microsoft Office PowerPoint</Application>
  <PresentationFormat>Widescreen</PresentationFormat>
  <Paragraphs>124</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Aquatico</vt:lpstr>
      <vt:lpstr>Aquatico Light</vt:lpstr>
      <vt:lpstr>Arial</vt:lpstr>
      <vt:lpstr>Calibri</vt:lpstr>
      <vt:lpstr>Corbel</vt:lpstr>
      <vt:lpstr>Wingdings</vt:lpstr>
      <vt:lpstr>Banded</vt:lpstr>
      <vt:lpstr>Yoga mara:  Tailor Made wellness</vt:lpstr>
      <vt:lpstr>Introducing yoga mara</vt:lpstr>
      <vt:lpstr>Meet the extended yoga mara  team of wellness experts</vt:lpstr>
      <vt:lpstr>wellness offerings</vt:lpstr>
      <vt:lpstr>Personalised private yoga class</vt:lpstr>
      <vt:lpstr>Private guided meditation</vt:lpstr>
      <vt:lpstr>All inclusive wellness escape</vt:lpstr>
      <vt:lpstr>All inclusive wellness escape</vt:lpstr>
      <vt:lpstr>All inclusive wellness escape</vt:lpstr>
      <vt:lpstr>Mindful art therapy with yoga mara</vt:lpstr>
      <vt:lpstr>Nutritional wellness with yoga mara</vt:lpstr>
      <vt:lpstr>Sustainability with yoga mara</vt:lpstr>
      <vt:lpstr>Yoga mara virtual wellness</vt:lpstr>
      <vt:lpstr>Yoga mara:  Alternative wellness</vt:lpstr>
      <vt:lpstr>The zen hen with yoga mara </vt:lpstr>
      <vt:lpstr>Wedding wellness with yoga mara </vt:lpstr>
      <vt:lpstr>Contact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Escape to:  Ballynahinch castle &amp;  lettery lodge</dc:title>
  <dc:creator>Yoga Mara</dc:creator>
  <cp:lastModifiedBy>Rose Finn (A)</cp:lastModifiedBy>
  <cp:revision>35</cp:revision>
  <dcterms:created xsi:type="dcterms:W3CDTF">2019-05-05T15:09:10Z</dcterms:created>
  <dcterms:modified xsi:type="dcterms:W3CDTF">2021-04-26T10:17:34Z</dcterms:modified>
</cp:coreProperties>
</file>